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05" r:id="rId2"/>
    <p:sldMasterId id="2147484138" r:id="rId3"/>
  </p:sldMasterIdLst>
  <p:notesMasterIdLst>
    <p:notesMasterId r:id="rId42"/>
  </p:notesMasterIdLst>
  <p:handoutMasterIdLst>
    <p:handoutMasterId r:id="rId43"/>
  </p:handoutMasterIdLst>
  <p:sldIdLst>
    <p:sldId id="1479" r:id="rId4"/>
    <p:sldId id="1611" r:id="rId5"/>
    <p:sldId id="1577" r:id="rId6"/>
    <p:sldId id="1578" r:id="rId7"/>
    <p:sldId id="1579" r:id="rId8"/>
    <p:sldId id="1613" r:id="rId9"/>
    <p:sldId id="1594" r:id="rId10"/>
    <p:sldId id="1536" r:id="rId11"/>
    <p:sldId id="1537" r:id="rId12"/>
    <p:sldId id="1584" r:id="rId13"/>
    <p:sldId id="1583" r:id="rId14"/>
    <p:sldId id="1585" r:id="rId15"/>
    <p:sldId id="1588" r:id="rId16"/>
    <p:sldId id="1587" r:id="rId17"/>
    <p:sldId id="1589" r:id="rId18"/>
    <p:sldId id="1590" r:id="rId19"/>
    <p:sldId id="1591" r:id="rId20"/>
    <p:sldId id="1592" r:id="rId21"/>
    <p:sldId id="1593" r:id="rId22"/>
    <p:sldId id="1595" r:id="rId23"/>
    <p:sldId id="1596" r:id="rId24"/>
    <p:sldId id="1598" r:id="rId25"/>
    <p:sldId id="1599" r:id="rId26"/>
    <p:sldId id="1600" r:id="rId27"/>
    <p:sldId id="1601" r:id="rId28"/>
    <p:sldId id="1614" r:id="rId29"/>
    <p:sldId id="1603" r:id="rId30"/>
    <p:sldId id="1604" r:id="rId31"/>
    <p:sldId id="1605" r:id="rId32"/>
    <p:sldId id="1606" r:id="rId33"/>
    <p:sldId id="1607" r:id="rId34"/>
    <p:sldId id="1608" r:id="rId35"/>
    <p:sldId id="1612" r:id="rId36"/>
    <p:sldId id="1615" r:id="rId37"/>
    <p:sldId id="1616" r:id="rId38"/>
    <p:sldId id="1617" r:id="rId39"/>
    <p:sldId id="1618" r:id="rId40"/>
    <p:sldId id="1532" r:id="rId41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.VnTime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Creat by: Nguyen The Hieu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0A8864-CD79-4795-8CE1-219F892E8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2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2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Creat by: Nguyen The Hieu</a:t>
            </a:r>
          </a:p>
        </p:txBody>
      </p:sp>
      <p:sp>
        <p:nvSpPr>
          <p:cNvPr id="432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5661B41-B7C4-4763-8659-56721F260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08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3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8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7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90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5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4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6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5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5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5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9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1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3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2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3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32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2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4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8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3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6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5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66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 by: Nguyen The Hieu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1B41-B7C4-4763-8659-56721F260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8CBFB-95EF-448B-8C5C-6A81340F87E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6A548-114A-402F-9CCF-9428A4809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8976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343D0-BC82-424A-89A2-6DCBA5F8DA56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02F84-A0A6-4046-9661-258EBC068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279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2FF48-FCEC-4F40-9078-F589AA123E17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C8B89-6D18-43C2-BA9A-2F066E615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944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02A0D-D6FA-4D33-ADB6-C4D1D5C4B937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988B4-AAA8-4CA9-B0A7-6F5C1CF2A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3496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2076450"/>
            <a:ext cx="2374900" cy="4414838"/>
          </a:xfrm>
          <a:prstGeom prst="rect">
            <a:avLst/>
          </a:prstGeom>
          <a:solidFill>
            <a:srgbClr val="FF3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2008188"/>
            <a:ext cx="9140825" cy="0"/>
          </a:xfrm>
          <a:prstGeom prst="line">
            <a:avLst/>
          </a:prstGeom>
          <a:noFill/>
          <a:ln w="12700">
            <a:solidFill>
              <a:srgbClr val="FF3C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6554788"/>
            <a:ext cx="9140825" cy="0"/>
          </a:xfrm>
          <a:prstGeom prst="line">
            <a:avLst/>
          </a:prstGeom>
          <a:noFill/>
          <a:ln w="12700">
            <a:solidFill>
              <a:srgbClr val="FF3C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 userDrawn="1"/>
        </p:nvGrpSpPr>
        <p:grpSpPr bwMode="auto">
          <a:xfrm>
            <a:off x="2408238" y="2068513"/>
            <a:ext cx="6691312" cy="4416425"/>
            <a:chOff x="1517" y="1303"/>
            <a:chExt cx="4215" cy="2782"/>
          </a:xfrm>
        </p:grpSpPr>
        <p:pic>
          <p:nvPicPr>
            <p:cNvPr id="8" name="Picture 13" descr="PU_shutterstock_54109963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1"/>
            <a:stretch>
              <a:fillRect/>
            </a:stretch>
          </p:blipFill>
          <p:spPr bwMode="auto">
            <a:xfrm>
              <a:off x="1517" y="3173"/>
              <a:ext cx="1502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PU_adhesives cover art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" b="891"/>
            <a:stretch>
              <a:fillRect/>
            </a:stretch>
          </p:blipFill>
          <p:spPr bwMode="auto">
            <a:xfrm>
              <a:off x="1520" y="2135"/>
              <a:ext cx="79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PU_7297245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5" t="5174" r="8333" b="15050"/>
            <a:stretch>
              <a:fillRect/>
            </a:stretch>
          </p:blipFill>
          <p:spPr bwMode="auto">
            <a:xfrm>
              <a:off x="4422" y="3168"/>
              <a:ext cx="1310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Epoxy_AA012519_hi-res_bridge_at_dusk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0" t="9853" r="17960" b="8110"/>
            <a:stretch>
              <a:fillRect/>
            </a:stretch>
          </p:blipFill>
          <p:spPr bwMode="auto">
            <a:xfrm>
              <a:off x="4764" y="1304"/>
              <a:ext cx="964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DFS_Windpark_Sea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"/>
            <a:stretch>
              <a:fillRect/>
            </a:stretch>
          </p:blipFill>
          <p:spPr bwMode="auto">
            <a:xfrm>
              <a:off x="3043" y="3163"/>
              <a:ext cx="1352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DFS_iStock_000000907165Large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22499"/>
            <a:stretch>
              <a:fillRect/>
            </a:stretch>
          </p:blipFill>
          <p:spPr bwMode="auto">
            <a:xfrm>
              <a:off x="3074" y="1303"/>
              <a:ext cx="1667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Auto_iStock_000004643289Large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2" b="11784"/>
            <a:stretch>
              <a:fillRect/>
            </a:stretch>
          </p:blipFill>
          <p:spPr bwMode="auto">
            <a:xfrm>
              <a:off x="1520" y="1306"/>
              <a:ext cx="152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PU_PG_boymed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56" r="4265" b="15289"/>
            <a:stretch>
              <a:fillRect/>
            </a:stretch>
          </p:blipFill>
          <p:spPr bwMode="auto">
            <a:xfrm>
              <a:off x="2337" y="2136"/>
              <a:ext cx="1242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Epoxy_iPod3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3" r="11749"/>
            <a:stretch>
              <a:fillRect/>
            </a:stretch>
          </p:blipFill>
          <p:spPr bwMode="auto">
            <a:xfrm>
              <a:off x="3602" y="2137"/>
              <a:ext cx="113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7" descr="DowLU_Thermosets_m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681038"/>
            <a:ext cx="17097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8738" y="2082800"/>
            <a:ext cx="2263775" cy="43973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6675" y="276225"/>
            <a:ext cx="6992938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86050" y="6569075"/>
            <a:ext cx="3771900" cy="266700"/>
          </a:xfrm>
        </p:spPr>
        <p:txBody>
          <a:bodyPr/>
          <a:lstStyle>
            <a:lvl1pPr>
              <a:defRPr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387490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6267450"/>
          </a:xfrm>
          <a:prstGeom prst="rect">
            <a:avLst/>
          </a:prstGeom>
          <a:gradFill rotWithShape="1">
            <a:gsLst>
              <a:gs pos="0">
                <a:srgbClr val="D5D5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vi-VN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12" descr="DowLU_Thermosets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28600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0" y="6246813"/>
            <a:ext cx="9144000" cy="623887"/>
            <a:chOff x="0" y="3935"/>
            <a:chExt cx="5760" cy="393"/>
          </a:xfrm>
        </p:grpSpPr>
        <p:pic>
          <p:nvPicPr>
            <p:cNvPr id="7" name="Picture 29" descr="PU_shutterstock_5410996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8" b="18750"/>
            <a:stretch>
              <a:fillRect/>
            </a:stretch>
          </p:blipFill>
          <p:spPr bwMode="auto">
            <a:xfrm>
              <a:off x="2456" y="3944"/>
              <a:ext cx="77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DFS_iStock_000000907165Large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3" b="15921"/>
            <a:stretch>
              <a:fillRect/>
            </a:stretch>
          </p:blipFill>
          <p:spPr bwMode="auto">
            <a:xfrm>
              <a:off x="4558" y="3942"/>
              <a:ext cx="64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PU_adhesives cover ar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39713"/>
            <a:stretch>
              <a:fillRect/>
            </a:stretch>
          </p:blipFill>
          <p:spPr bwMode="auto">
            <a:xfrm>
              <a:off x="1912" y="3944"/>
              <a:ext cx="54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Epoxy_iPod3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3943"/>
              <a:ext cx="56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Epoxy_AA012519_hi-res_bridge_at_dusk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3" b="39171"/>
            <a:stretch>
              <a:fillRect/>
            </a:stretch>
          </p:blipFill>
          <p:spPr bwMode="auto">
            <a:xfrm>
              <a:off x="3244" y="3943"/>
              <a:ext cx="48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5" descr="DFS_Windpark_Sea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23" b="8839"/>
            <a:stretch>
              <a:fillRect/>
            </a:stretch>
          </p:blipFill>
          <p:spPr bwMode="auto">
            <a:xfrm>
              <a:off x="531" y="3935"/>
              <a:ext cx="78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Auto_iStock_000004643289Large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28" b="17265"/>
            <a:stretch>
              <a:fillRect/>
            </a:stretch>
          </p:blipFill>
          <p:spPr bwMode="auto">
            <a:xfrm>
              <a:off x="3729" y="3940"/>
              <a:ext cx="83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 descr="PU_PG_boymed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56" b="18689"/>
            <a:stretch>
              <a:fillRect/>
            </a:stretch>
          </p:blipFill>
          <p:spPr bwMode="auto">
            <a:xfrm>
              <a:off x="0" y="3945"/>
              <a:ext cx="53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 descr="PU_72972455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5" t="6927" r="8333" b="22498"/>
            <a:stretch>
              <a:fillRect/>
            </a:stretch>
          </p:blipFill>
          <p:spPr bwMode="auto">
            <a:xfrm>
              <a:off x="1312" y="3943"/>
              <a:ext cx="603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19050">
              <a:solidFill>
                <a:srgbClr val="FF3C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997A0-ADEE-462E-9A78-F91077C04339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848F2-4631-48EA-A52E-84E13A6D1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91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2076450"/>
            <a:ext cx="2374900" cy="4414838"/>
          </a:xfrm>
          <a:prstGeom prst="rect">
            <a:avLst/>
          </a:prstGeom>
          <a:solidFill>
            <a:srgbClr val="FF3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2008188"/>
            <a:ext cx="9140825" cy="0"/>
          </a:xfrm>
          <a:prstGeom prst="line">
            <a:avLst/>
          </a:prstGeom>
          <a:noFill/>
          <a:ln w="12700">
            <a:solidFill>
              <a:srgbClr val="FF3C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6554788"/>
            <a:ext cx="9140825" cy="0"/>
          </a:xfrm>
          <a:prstGeom prst="line">
            <a:avLst/>
          </a:prstGeom>
          <a:noFill/>
          <a:ln w="12700">
            <a:solidFill>
              <a:srgbClr val="FF3C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 userDrawn="1"/>
        </p:nvGrpSpPr>
        <p:grpSpPr bwMode="auto">
          <a:xfrm>
            <a:off x="2408238" y="2068513"/>
            <a:ext cx="6691312" cy="4416425"/>
            <a:chOff x="1517" y="1303"/>
            <a:chExt cx="4215" cy="2782"/>
          </a:xfrm>
        </p:grpSpPr>
        <p:pic>
          <p:nvPicPr>
            <p:cNvPr id="8" name="Picture 13" descr="PU_shutterstock_54109963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1"/>
            <a:stretch>
              <a:fillRect/>
            </a:stretch>
          </p:blipFill>
          <p:spPr bwMode="auto">
            <a:xfrm>
              <a:off x="1517" y="3173"/>
              <a:ext cx="1502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PU_adhesives cover art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" b="891"/>
            <a:stretch>
              <a:fillRect/>
            </a:stretch>
          </p:blipFill>
          <p:spPr bwMode="auto">
            <a:xfrm>
              <a:off x="1520" y="2135"/>
              <a:ext cx="79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PU_7297245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5" t="5174" r="8333" b="15050"/>
            <a:stretch>
              <a:fillRect/>
            </a:stretch>
          </p:blipFill>
          <p:spPr bwMode="auto">
            <a:xfrm>
              <a:off x="4422" y="3168"/>
              <a:ext cx="1310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Epoxy_AA012519_hi-res_bridge_at_dusk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0" t="9853" r="17960" b="8110"/>
            <a:stretch>
              <a:fillRect/>
            </a:stretch>
          </p:blipFill>
          <p:spPr bwMode="auto">
            <a:xfrm>
              <a:off x="4764" y="1304"/>
              <a:ext cx="964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DFS_Windpark_Sea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"/>
            <a:stretch>
              <a:fillRect/>
            </a:stretch>
          </p:blipFill>
          <p:spPr bwMode="auto">
            <a:xfrm>
              <a:off x="3043" y="3163"/>
              <a:ext cx="1352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DFS_iStock_000000907165Large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22499"/>
            <a:stretch>
              <a:fillRect/>
            </a:stretch>
          </p:blipFill>
          <p:spPr bwMode="auto">
            <a:xfrm>
              <a:off x="3074" y="1303"/>
              <a:ext cx="1667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Auto_iStock_000004643289Large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2" b="11784"/>
            <a:stretch>
              <a:fillRect/>
            </a:stretch>
          </p:blipFill>
          <p:spPr bwMode="auto">
            <a:xfrm>
              <a:off x="1520" y="1306"/>
              <a:ext cx="152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PU_PG_boymed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56" r="4265" b="15289"/>
            <a:stretch>
              <a:fillRect/>
            </a:stretch>
          </p:blipFill>
          <p:spPr bwMode="auto">
            <a:xfrm>
              <a:off x="2337" y="2136"/>
              <a:ext cx="1242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Epoxy_iPod3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3" r="11749"/>
            <a:stretch>
              <a:fillRect/>
            </a:stretch>
          </p:blipFill>
          <p:spPr bwMode="auto">
            <a:xfrm>
              <a:off x="3602" y="2137"/>
              <a:ext cx="113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7" descr="DowLU_Thermosets_m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681038"/>
            <a:ext cx="17097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8738" y="2082800"/>
            <a:ext cx="2263775" cy="43973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6675" y="276225"/>
            <a:ext cx="6992938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86050" y="6569075"/>
            <a:ext cx="3771900" cy="266700"/>
          </a:xfrm>
        </p:spPr>
        <p:txBody>
          <a:bodyPr/>
          <a:lstStyle>
            <a:lvl1pPr>
              <a:defRPr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79465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6267450"/>
          </a:xfrm>
          <a:prstGeom prst="rect">
            <a:avLst/>
          </a:prstGeom>
          <a:gradFill rotWithShape="1">
            <a:gsLst>
              <a:gs pos="0">
                <a:srgbClr val="D5D5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vi-VN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12" descr="DowLU_Thermosets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28600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0" y="6246813"/>
            <a:ext cx="9144000" cy="623887"/>
            <a:chOff x="0" y="3935"/>
            <a:chExt cx="5760" cy="393"/>
          </a:xfrm>
        </p:grpSpPr>
        <p:pic>
          <p:nvPicPr>
            <p:cNvPr id="7" name="Picture 29" descr="PU_shutterstock_5410996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8" b="18750"/>
            <a:stretch>
              <a:fillRect/>
            </a:stretch>
          </p:blipFill>
          <p:spPr bwMode="auto">
            <a:xfrm>
              <a:off x="2456" y="3944"/>
              <a:ext cx="77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DFS_iStock_000000907165Large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3" b="15921"/>
            <a:stretch>
              <a:fillRect/>
            </a:stretch>
          </p:blipFill>
          <p:spPr bwMode="auto">
            <a:xfrm>
              <a:off x="4558" y="3942"/>
              <a:ext cx="64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PU_adhesives cover ar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39713"/>
            <a:stretch>
              <a:fillRect/>
            </a:stretch>
          </p:blipFill>
          <p:spPr bwMode="auto">
            <a:xfrm>
              <a:off x="1912" y="3944"/>
              <a:ext cx="54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Epoxy_iPod3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3943"/>
              <a:ext cx="56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Epoxy_AA012519_hi-res_bridge_at_dusk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3" b="39171"/>
            <a:stretch>
              <a:fillRect/>
            </a:stretch>
          </p:blipFill>
          <p:spPr bwMode="auto">
            <a:xfrm>
              <a:off x="3244" y="3943"/>
              <a:ext cx="48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5" descr="DFS_Windpark_Sea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23" b="8839"/>
            <a:stretch>
              <a:fillRect/>
            </a:stretch>
          </p:blipFill>
          <p:spPr bwMode="auto">
            <a:xfrm>
              <a:off x="531" y="3935"/>
              <a:ext cx="78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Auto_iStock_000004643289Large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28" b="17265"/>
            <a:stretch>
              <a:fillRect/>
            </a:stretch>
          </p:blipFill>
          <p:spPr bwMode="auto">
            <a:xfrm>
              <a:off x="3729" y="3940"/>
              <a:ext cx="83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 descr="PU_PG_boymed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56" b="18689"/>
            <a:stretch>
              <a:fillRect/>
            </a:stretch>
          </p:blipFill>
          <p:spPr bwMode="auto">
            <a:xfrm>
              <a:off x="0" y="3945"/>
              <a:ext cx="53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 descr="PU_72972455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5" t="6927" r="8333" b="22498"/>
            <a:stretch>
              <a:fillRect/>
            </a:stretch>
          </p:blipFill>
          <p:spPr bwMode="auto">
            <a:xfrm>
              <a:off x="1312" y="3943"/>
              <a:ext cx="603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19050">
              <a:solidFill>
                <a:srgbClr val="FF3C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A1675-5D79-4C3B-AD6B-4EA8C9CF7440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DB43E-E38C-473C-9735-76F480F6F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91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97715-B1AF-4305-BA72-775F43697CD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F8992-EA64-4836-B88B-D7DC395A6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5667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FA42C-0937-4DC3-96EE-D6435E3AE4EB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80611-5AB1-482B-A3D7-E25604B03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334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1EB5-2A15-4AF8-9393-54308DDD8500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9EF5-6A6B-4252-B4D9-22B57C372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2012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7292D-E1F1-457B-9E44-61065D646E80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2EA78-5F3D-4CE6-8D0E-8E8669DF5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648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A8735-667E-4032-8A0E-24836D4B3BF1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E17CF-7CC0-4310-A531-90122ACA8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867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44A2E-3C5D-4295-85E0-053912912A13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51105-50D7-4DC5-85F8-289F707EF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627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26F0B-D74B-4B70-A30B-41A325C8167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7084D-2D42-43FE-93FE-2E1B81DD7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3508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7E32-B1B2-4E7B-BC89-B33DB5EB722E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5CF8C-43C5-4B22-8834-5C0C79D96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53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EB0A087-2FFE-446E-87DB-DE99DE0EF51D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5CBDE27-0FD1-4617-B192-90B1AF9777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895350"/>
            <a:ext cx="86820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6525" y="98425"/>
            <a:ext cx="65135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" y="6046788"/>
            <a:ext cx="2133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fld id="{934AB5AE-AA89-4477-93EE-47EB0DB5FBFA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46788"/>
            <a:ext cx="2895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DOW RESTRICTED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77025" y="6046788"/>
            <a:ext cx="2133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fld id="{DB49820B-FF72-4678-8A18-B0A1F36802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895350"/>
            <a:ext cx="86820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6525" y="98425"/>
            <a:ext cx="65135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" y="6046788"/>
            <a:ext cx="2133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fld id="{33152963-722B-4EEC-AF7F-BCE5A56EDB38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46788"/>
            <a:ext cx="2895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DOW RESTRICTED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77025" y="6046788"/>
            <a:ext cx="2133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fld id="{5ACAD66E-2539-47BC-B3D7-6BF2228053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6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6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6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6.jp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6.jp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23.png"/><Relationship Id="rId9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6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3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6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6.jp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6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9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33" y="2520986"/>
            <a:ext cx="8348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TÀI LIỆU ĐÀO TẠO</a:t>
            </a:r>
            <a:endParaRPr lang="en-US" sz="24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MÁY LỌC </a:t>
            </a:r>
            <a:r>
              <a:rPr lang="en-US" sz="3200" b="1" smtClean="0">
                <a:latin typeface="+mj-lt"/>
                <a:cs typeface="Times New Roman" pitchFamily="18" charset="0"/>
              </a:rPr>
              <a:t>NƯỚC NEO AMBIENT</a:t>
            </a:r>
            <a:endParaRPr lang="en-US" sz="32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14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33600" y="6193303"/>
            <a:ext cx="5334000" cy="588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 smtClean="0">
                <a:solidFill>
                  <a:schemeClr val="tx1"/>
                </a:solidFill>
                <a:latin typeface="+mj-lt"/>
              </a:rPr>
              <a:t>Giảng dạy: </a:t>
            </a: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Mr </a:t>
            </a:r>
            <a:r>
              <a:rPr lang="en-US" b="1" i="1" dirty="0" err="1" smtClean="0">
                <a:solidFill>
                  <a:schemeClr val="tx1"/>
                </a:solidFill>
                <a:latin typeface="+mj-lt"/>
              </a:rPr>
              <a:t>Tuyên</a:t>
            </a: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en-US" b="1" i="1" smtClean="0">
                <a:solidFill>
                  <a:schemeClr val="tx1"/>
                </a:solidFill>
                <a:latin typeface="+mj-lt"/>
              </a:rPr>
              <a:t>GĐ TTQLCL</a:t>
            </a:r>
            <a:endParaRPr kumimoji="0" lang="en-US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1" u="none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Tháng</a:t>
            </a:r>
            <a:r>
              <a:rPr kumimoji="0" lang="en-US" sz="1400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6 </a:t>
            </a:r>
            <a:r>
              <a:rPr kumimoji="0" lang="en-US" sz="140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năm</a:t>
            </a:r>
            <a:r>
              <a:rPr kumimoji="0" lang="en-US" sz="1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2020</a:t>
            </a:r>
            <a:endParaRPr kumimoji="0" lang="en-US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2" descr="Résultat de recherche d'images pour &quot;an toà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12662"/>
            <a:ext cx="1371600" cy="1673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1048053"/>
            <a:ext cx="29718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573" y="3803283"/>
            <a:ext cx="1447800" cy="2390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888422"/>
            <a:ext cx="1066800" cy="22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188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759288"/>
            <a:ext cx="8970962" cy="481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Nguyên lý hoạt động của MLN RO NEO AMBIENT 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63875"/>
            <a:ext cx="1104901" cy="5666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685381" y="1131268"/>
            <a:ext cx="1600200" cy="492394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Nước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đầu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vào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524000" y="1962986"/>
            <a:ext cx="6477000" cy="136279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Lõi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lọc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thô</a:t>
            </a:r>
            <a:endParaRPr kumimoji="0" 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Lõi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thô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PP 5 Micron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Lõi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than GAC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Lõi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lọc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CTO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Lõi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thô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PP 1 Micron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=&gt;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Loại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bỏ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các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tạp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chất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kích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thước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≥ 1 Micron,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khử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màu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khử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mùi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và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khử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clo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dư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24000" y="3729394"/>
            <a:ext cx="6477000" cy="79629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Màng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lọc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 ( PTC 100 GPD 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Kích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cỡ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phân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chỉ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phân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đi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qua.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Loại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bỏ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hầu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hết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loại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virut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vi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khuẩn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hữu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cơ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làm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trở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thành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tinh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khiết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57400" y="4972761"/>
            <a:ext cx="4876800" cy="85502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Hệ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thống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lõi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chức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năng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Đèn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UV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Tạo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kiềm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cân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PH,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bổ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xung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hòa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lượng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axit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dư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cơ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thể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Diệt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khuẩn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đèn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UV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536855" y="4645008"/>
            <a:ext cx="2474682" cy="17807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011537" y="4648200"/>
            <a:ext cx="1625600" cy="6858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</a:rPr>
              <a:t>Nước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</a:rPr>
              <a:t> tinh khết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smtClean="0">
                <a:solidFill>
                  <a:srgbClr val="7030A0"/>
                </a:solidFill>
                <a:latin typeface="+mj-lt"/>
              </a:rPr>
              <a:t>Dùng</a:t>
            </a:r>
            <a:r>
              <a:rPr lang="en-US" sz="1200" b="1" smtClean="0">
                <a:solidFill>
                  <a:srgbClr val="7030A0"/>
                </a:solidFill>
                <a:latin typeface="+mj-lt"/>
              </a:rPr>
              <a:t> cho nấu ăn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21" name="Left Arrow 20"/>
          <p:cNvSpPr/>
          <p:nvPr/>
        </p:nvSpPr>
        <p:spPr bwMode="auto">
          <a:xfrm>
            <a:off x="1959425" y="4622526"/>
            <a:ext cx="2423462" cy="20055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38057" y="4610462"/>
            <a:ext cx="1320800" cy="6858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effectLst/>
                <a:latin typeface="+mj-lt"/>
              </a:rPr>
              <a:t>Nước</a:t>
            </a:r>
            <a:r>
              <a:rPr kumimoji="0" lang="en-US" b="1" i="0" u="none" strike="noStrike" cap="none" normalizeH="0" smtClean="0">
                <a:ln>
                  <a:noFill/>
                </a:ln>
                <a:effectLst/>
                <a:latin typeface="+mj-lt"/>
              </a:rPr>
              <a:t> thải</a:t>
            </a:r>
            <a:endParaRPr kumimoji="0" lang="en-US" b="1" i="0" u="none" strike="noStrike" cap="none" normalizeH="0" baseline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86000" y="6175058"/>
            <a:ext cx="4508082" cy="68294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Nước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khoáng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giàu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khoáng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chất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uống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trực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tiếp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340522" y="5844246"/>
            <a:ext cx="289918" cy="33416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340522" y="4538791"/>
            <a:ext cx="289918" cy="39050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4340522" y="3357118"/>
            <a:ext cx="289918" cy="33416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349654" y="1620308"/>
            <a:ext cx="289918" cy="33416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133290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28171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4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4" y="58691"/>
            <a:ext cx="1104901" cy="56661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-32951" y="660004"/>
            <a:ext cx="8970962" cy="4209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RO NEO AMBIENT – 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0374" y="1002742"/>
            <a:ext cx="4416425" cy="601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PP 5 Micron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than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GAC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CTO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PP 1 Micron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RO ( PTC 100 GPD 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oxy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bóng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gốm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khoáng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âm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cacbon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OCB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Đèn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UV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Bình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thấp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Máy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bơm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HF 9100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Adaptor 1.5A – 220ACV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cao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Flow 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150 CC 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Vòi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đèn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UV 220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nóng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1766" y="6390098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SƠ ĐỒ MLN NEO AMBIENT - HOT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950" y="1216434"/>
            <a:ext cx="4182061" cy="51337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7772400" y="4648200"/>
            <a:ext cx="457200" cy="32145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15580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26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171" y="690156"/>
            <a:ext cx="6439829" cy="363388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28600" algn="l"/>
              </a:tabLst>
            </a:pPr>
            <a:r>
              <a:rPr lang="en-US" alt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2.6. Sơ đồ đường nước của MLN NEO AMBIENT -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HOT</a:t>
            </a:r>
            <a:endParaRPr lang="en-US" alt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1" y="58670"/>
            <a:ext cx="1104901" cy="56661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557916" y="4242434"/>
            <a:ext cx="914400" cy="62525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Bơm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latin typeface="+mj-lt"/>
              </a:rPr>
              <a:t>HF9100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002038" y="4248379"/>
            <a:ext cx="838200" cy="63097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Van áp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thấp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5824828" y="4242434"/>
            <a:ext cx="838200" cy="64212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Van điện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từ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228778" y="5244408"/>
            <a:ext cx="990600" cy="609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Nước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đầu vào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3289" y="5255942"/>
            <a:ext cx="685800" cy="14478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109663" y="5255942"/>
            <a:ext cx="685800" cy="1447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2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893610" y="5259660"/>
            <a:ext cx="685800" cy="1447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3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1701247" y="5259660"/>
            <a:ext cx="685800" cy="1447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73476" y="3331538"/>
            <a:ext cx="2743200" cy="552777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MÀNG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LỌC RO 100 GPD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67" name="Straight Arrow Connector 66"/>
          <p:cNvCxnSpPr>
            <a:stCxn id="63" idx="1"/>
          </p:cNvCxnSpPr>
          <p:nvPr/>
        </p:nvCxnSpPr>
        <p:spPr bwMode="auto">
          <a:xfrm flipH="1">
            <a:off x="6951859" y="5549208"/>
            <a:ext cx="288000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 bwMode="auto">
          <a:xfrm flipV="1">
            <a:off x="6063479" y="4563866"/>
            <a:ext cx="1776759" cy="528615"/>
          </a:xfrm>
          <a:prstGeom prst="bentConnector3">
            <a:avLst>
              <a:gd name="adj1" fmla="val 112866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 bwMode="auto">
          <a:xfrm rot="16200000" flipH="1">
            <a:off x="5922001" y="5270810"/>
            <a:ext cx="459059" cy="128240"/>
          </a:xfrm>
          <a:prstGeom prst="bentConnector3">
            <a:avLst>
              <a:gd name="adj1" fmla="val 101012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1" idx="1"/>
            <a:endCxn id="62" idx="3"/>
          </p:cNvCxnSpPr>
          <p:nvPr/>
        </p:nvCxnSpPr>
        <p:spPr bwMode="auto">
          <a:xfrm flipH="1" flipV="1">
            <a:off x="6663028" y="4563496"/>
            <a:ext cx="339010" cy="37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2" idx="1"/>
            <a:endCxn id="9" idx="3"/>
          </p:cNvCxnSpPr>
          <p:nvPr/>
        </p:nvCxnSpPr>
        <p:spPr bwMode="auto">
          <a:xfrm flipH="1" flipV="1">
            <a:off x="5472316" y="4555063"/>
            <a:ext cx="352512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 bwMode="auto">
          <a:xfrm rot="10800000" flipH="1" flipV="1">
            <a:off x="4532142" y="4540403"/>
            <a:ext cx="716930" cy="993250"/>
          </a:xfrm>
          <a:prstGeom prst="bentConnector4">
            <a:avLst>
              <a:gd name="adj1" fmla="val -31886"/>
              <a:gd name="adj2" fmla="val 54511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flipH="1">
            <a:off x="4804191" y="5511352"/>
            <a:ext cx="444881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 bwMode="auto">
          <a:xfrm flipH="1">
            <a:off x="3579410" y="5533654"/>
            <a:ext cx="508317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 bwMode="auto">
          <a:xfrm flipH="1">
            <a:off x="2387047" y="5540709"/>
            <a:ext cx="483109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0" name="Elbow Connector 1029"/>
          <p:cNvCxnSpPr/>
          <p:nvPr/>
        </p:nvCxnSpPr>
        <p:spPr bwMode="auto">
          <a:xfrm flipV="1">
            <a:off x="1701247" y="4038755"/>
            <a:ext cx="5394612" cy="1501954"/>
          </a:xfrm>
          <a:prstGeom prst="bentConnector3">
            <a:avLst>
              <a:gd name="adj1" fmla="val -5605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3" name="Elbow Connector 1032"/>
          <p:cNvCxnSpPr/>
          <p:nvPr/>
        </p:nvCxnSpPr>
        <p:spPr bwMode="auto">
          <a:xfrm rot="10800000">
            <a:off x="6316676" y="3646312"/>
            <a:ext cx="779183" cy="373794"/>
          </a:xfrm>
          <a:prstGeom prst="bentConnector3">
            <a:avLst>
              <a:gd name="adj1" fmla="val -747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8" name="Rounded Rectangle 1037"/>
          <p:cNvSpPr/>
          <p:nvPr/>
        </p:nvSpPr>
        <p:spPr bwMode="auto">
          <a:xfrm>
            <a:off x="2044147" y="3618634"/>
            <a:ext cx="1056459" cy="22860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FLOW</a:t>
            </a: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150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1052" name="Straight Arrow Connector 1051"/>
          <p:cNvCxnSpPr/>
          <p:nvPr/>
        </p:nvCxnSpPr>
        <p:spPr bwMode="auto">
          <a:xfrm flipH="1" flipV="1">
            <a:off x="3119405" y="3733860"/>
            <a:ext cx="443041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9" name="Rectangle 1058"/>
          <p:cNvSpPr/>
          <p:nvPr/>
        </p:nvSpPr>
        <p:spPr bwMode="auto">
          <a:xfrm>
            <a:off x="1118877" y="3665707"/>
            <a:ext cx="707464" cy="19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NƯỚC</a:t>
            </a: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THẢI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cxnSp>
        <p:nvCxnSpPr>
          <p:cNvPr id="1063" name="Straight Arrow Connector 1062"/>
          <p:cNvCxnSpPr/>
          <p:nvPr/>
        </p:nvCxnSpPr>
        <p:spPr bwMode="auto">
          <a:xfrm flipH="1">
            <a:off x="1675316" y="3732934"/>
            <a:ext cx="364659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9" name="Rounded Rectangle 1068"/>
          <p:cNvSpPr/>
          <p:nvPr/>
        </p:nvSpPr>
        <p:spPr bwMode="auto">
          <a:xfrm>
            <a:off x="3833568" y="2875722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Lõi bóng gốm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088" name="Rounded Rectangle 1087"/>
          <p:cNvSpPr/>
          <p:nvPr/>
        </p:nvSpPr>
        <p:spPr bwMode="auto">
          <a:xfrm>
            <a:off x="2083752" y="3280795"/>
            <a:ext cx="1011339" cy="24980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smtClean="0">
                <a:latin typeface="+mj-lt"/>
              </a:rPr>
              <a:t>ÁP CAO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3833568" y="2465216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Lõi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khoáng đá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3846268" y="2049013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Lõi ion âm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3846268" y="1635626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Lõi cacbon OCB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4" name="Rounded Rectangle 163"/>
          <p:cNvSpPr/>
          <p:nvPr/>
        </p:nvSpPr>
        <p:spPr bwMode="auto">
          <a:xfrm>
            <a:off x="3826006" y="1190002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Đèn UV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cxnSp>
        <p:nvCxnSpPr>
          <p:cNvPr id="1090" name="Elbow Connector 1089"/>
          <p:cNvCxnSpPr/>
          <p:nvPr/>
        </p:nvCxnSpPr>
        <p:spPr bwMode="auto">
          <a:xfrm rot="10800000">
            <a:off x="3100607" y="3405645"/>
            <a:ext cx="461841" cy="52"/>
          </a:xfrm>
          <a:prstGeom prst="bent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5" name="Elbow Connector 1094"/>
          <p:cNvCxnSpPr>
            <a:endCxn id="27" idx="0"/>
          </p:cNvCxnSpPr>
          <p:nvPr/>
        </p:nvCxnSpPr>
        <p:spPr bwMode="auto">
          <a:xfrm rot="5400000">
            <a:off x="586955" y="3803369"/>
            <a:ext cx="1858743" cy="1089452"/>
          </a:xfrm>
          <a:prstGeom prst="bentConnector3">
            <a:avLst>
              <a:gd name="adj1" fmla="val 805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7" name="Elbow Connector 1096"/>
          <p:cNvCxnSpPr>
            <a:endCxn id="1069" idx="1"/>
          </p:cNvCxnSpPr>
          <p:nvPr/>
        </p:nvCxnSpPr>
        <p:spPr bwMode="auto">
          <a:xfrm flipV="1">
            <a:off x="1826341" y="3045360"/>
            <a:ext cx="2007227" cy="366881"/>
          </a:xfrm>
          <a:prstGeom prst="bentConnector3">
            <a:avLst>
              <a:gd name="adj1" fmla="val 1367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5" name="Elbow Connector 1104"/>
          <p:cNvCxnSpPr>
            <a:stCxn id="1069" idx="3"/>
            <a:endCxn id="161" idx="3"/>
          </p:cNvCxnSpPr>
          <p:nvPr/>
        </p:nvCxnSpPr>
        <p:spPr bwMode="auto">
          <a:xfrm flipV="1">
            <a:off x="5992346" y="2634854"/>
            <a:ext cx="12700" cy="410506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7" name="Elbow Connector 1106"/>
          <p:cNvCxnSpPr>
            <a:stCxn id="161" idx="1"/>
            <a:endCxn id="162" idx="1"/>
          </p:cNvCxnSpPr>
          <p:nvPr/>
        </p:nvCxnSpPr>
        <p:spPr bwMode="auto">
          <a:xfrm rot="10800000" flipH="1">
            <a:off x="3833568" y="2218652"/>
            <a:ext cx="12700" cy="416203"/>
          </a:xfrm>
          <a:prstGeom prst="bentConnector3">
            <a:avLst>
              <a:gd name="adj1" fmla="val -180000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9" name="Elbow Connector 1108"/>
          <p:cNvCxnSpPr>
            <a:stCxn id="162" idx="3"/>
            <a:endCxn id="163" idx="3"/>
          </p:cNvCxnSpPr>
          <p:nvPr/>
        </p:nvCxnSpPr>
        <p:spPr bwMode="auto">
          <a:xfrm flipV="1">
            <a:off x="6005046" y="1805264"/>
            <a:ext cx="12700" cy="413387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1" name="Elbow Connector 1110"/>
          <p:cNvCxnSpPr>
            <a:stCxn id="163" idx="1"/>
            <a:endCxn id="164" idx="1"/>
          </p:cNvCxnSpPr>
          <p:nvPr/>
        </p:nvCxnSpPr>
        <p:spPr bwMode="auto">
          <a:xfrm rot="10800000">
            <a:off x="3826006" y="1359640"/>
            <a:ext cx="20262" cy="445624"/>
          </a:xfrm>
          <a:prstGeom prst="bentConnector3">
            <a:avLst>
              <a:gd name="adj1" fmla="val 122822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3" name="Straight Arrow Connector 1112"/>
          <p:cNvCxnSpPr>
            <a:stCxn id="164" idx="3"/>
          </p:cNvCxnSpPr>
          <p:nvPr/>
        </p:nvCxnSpPr>
        <p:spPr bwMode="auto">
          <a:xfrm flipV="1">
            <a:off x="5984784" y="1359639"/>
            <a:ext cx="593226" cy="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4" name="Rounded Rectangle 1113"/>
          <p:cNvSpPr/>
          <p:nvPr/>
        </p:nvSpPr>
        <p:spPr bwMode="auto">
          <a:xfrm>
            <a:off x="6603510" y="1080594"/>
            <a:ext cx="1325833" cy="64733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Nước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tinh khiết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833" y="1200126"/>
            <a:ext cx="606425" cy="801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Nước</a:t>
            </a: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smtClean="0">
                <a:latin typeface="+mj-lt"/>
              </a:rPr>
              <a:t>Nấu</a:t>
            </a:r>
            <a:r>
              <a:rPr lang="en-US" sz="1200" b="1" smtClean="0">
                <a:latin typeface="+mj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smtClean="0">
                <a:latin typeface="+mj-lt"/>
              </a:rPr>
              <a:t>Ăn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53589" y="1198330"/>
            <a:ext cx="707464" cy="80975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Nước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nóng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33729" y="2540437"/>
            <a:ext cx="1075742" cy="580143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BỘ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LÀM NÓNG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25" name="Elbow Connector 24"/>
          <p:cNvCxnSpPr>
            <a:stCxn id="20" idx="1"/>
          </p:cNvCxnSpPr>
          <p:nvPr/>
        </p:nvCxnSpPr>
        <p:spPr bwMode="auto">
          <a:xfrm rot="10800000">
            <a:off x="307977" y="2001475"/>
            <a:ext cx="125753" cy="829034"/>
          </a:xfrm>
          <a:prstGeom prst="bentConnector2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666800" y="5277467"/>
            <a:ext cx="609600" cy="1447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latin typeface="+mj-lt"/>
              </a:rPr>
              <a:t>Bình tích áp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40" name="Elbow Connector 39"/>
          <p:cNvCxnSpPr>
            <a:stCxn id="20" idx="3"/>
          </p:cNvCxnSpPr>
          <p:nvPr/>
        </p:nvCxnSpPr>
        <p:spPr bwMode="auto">
          <a:xfrm flipV="1">
            <a:off x="1509471" y="2016394"/>
            <a:ext cx="139199" cy="814115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 bwMode="auto">
          <a:xfrm>
            <a:off x="1707321" y="2321144"/>
            <a:ext cx="707464" cy="402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+mj-lt"/>
              </a:rPr>
              <a:t>Hot</a:t>
            </a:r>
          </a:p>
        </p:txBody>
      </p:sp>
      <p:cxnSp>
        <p:nvCxnSpPr>
          <p:cNvPr id="47" name="Straight Arrow Connector 46"/>
          <p:cNvCxnSpPr>
            <a:endCxn id="20" idx="2"/>
          </p:cNvCxnSpPr>
          <p:nvPr/>
        </p:nvCxnSpPr>
        <p:spPr bwMode="auto">
          <a:xfrm flipV="1">
            <a:off x="971600" y="3120580"/>
            <a:ext cx="0" cy="29814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17552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188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759288"/>
            <a:ext cx="8970962" cy="481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RO NEO AMBIENT - 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63875"/>
            <a:ext cx="1104901" cy="5666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276600" y="1117771"/>
            <a:ext cx="1600200" cy="492394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Nước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 đầu vào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1905000"/>
            <a:ext cx="6704490" cy="136279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Lõi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lọc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thô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Lõi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thô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PP 5 Micron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Lõi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than GAC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Lõi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lọc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CTO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Lõi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thô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PP 1 Micron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=&gt;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Loại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bỏ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các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tạp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chất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kích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thước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&gt; 1 Micron,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khử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màu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khử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mùi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và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khử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clo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dư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05000" y="3581400"/>
            <a:ext cx="4724399" cy="79629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Màng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lọc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 ( PTC 100 GPD 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Kích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cỡ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phân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chỉ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phân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đi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qua.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Loại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bỏ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hầu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hết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loại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virut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vi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khuẩn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hữu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cơ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làm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trở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thành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tinh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khiết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146001" y="5005180"/>
            <a:ext cx="3889150" cy="85502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Hệ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thống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lõi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chức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năng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Đèn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UV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Tạo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kiềm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cân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PH,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bổ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xung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hòa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lượng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axit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dư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cơ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thể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Diệt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khuẩn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đèn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UV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Left Arrow 20"/>
          <p:cNvSpPr/>
          <p:nvPr/>
        </p:nvSpPr>
        <p:spPr bwMode="auto">
          <a:xfrm>
            <a:off x="1792524" y="4599350"/>
            <a:ext cx="2164358" cy="178075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71724" y="4341516"/>
            <a:ext cx="1320800" cy="6858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Nước</a:t>
            </a:r>
            <a:r>
              <a:rPr kumimoji="0" lang="en-US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effectLst/>
                <a:latin typeface="+mj-lt"/>
              </a:rPr>
              <a:t>thải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146000" y="6177955"/>
            <a:ext cx="3683000" cy="68004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Nước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khoáng</a:t>
            </a:r>
            <a:endParaRPr kumimoji="0" 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giàu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uống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trực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tiếp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3907041" y="5851977"/>
            <a:ext cx="289918" cy="325977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150419" y="4588983"/>
            <a:ext cx="2655910" cy="207265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11612" y="4321515"/>
            <a:ext cx="1320800" cy="6858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effectLst/>
                <a:latin typeface="+mj-lt"/>
              </a:rPr>
              <a:t>Bộ</a:t>
            </a:r>
            <a:r>
              <a:rPr kumimoji="0" lang="en-US" b="1" i="0" u="none" strike="noStrike" cap="none" normalizeH="0" smtClean="0">
                <a:ln>
                  <a:noFill/>
                </a:ln>
                <a:effectLst/>
                <a:latin typeface="+mj-lt"/>
              </a:rPr>
              <a:t> làm nóng</a:t>
            </a:r>
            <a:endParaRPr kumimoji="0" lang="en-US" b="1" i="0" u="none" strike="noStrike" cap="none" normalizeH="0" baseline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26273" y="5017880"/>
            <a:ext cx="152400" cy="3772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521518" y="5708072"/>
            <a:ext cx="758825" cy="101459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Nước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chemeClr val="accent2"/>
                </a:solidFill>
                <a:latin typeface="+mj-lt"/>
              </a:rPr>
              <a:t>tinh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khiết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766710" y="5711275"/>
            <a:ext cx="758825" cy="101581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effectLst/>
                <a:latin typeface="+mj-lt"/>
              </a:rPr>
              <a:t>Nước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+mj-lt"/>
              </a:rPr>
              <a:t>nóng</a:t>
            </a:r>
            <a:endParaRPr kumimoji="0" lang="en-US" b="1" i="0" u="none" strike="noStrike" cap="none" normalizeH="0" baseline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806329" y="5334438"/>
            <a:ext cx="1392289" cy="14208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6740011" y="5398067"/>
            <a:ext cx="265045" cy="298723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7999890" y="5395161"/>
            <a:ext cx="265045" cy="298723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>
            <a:off x="3868306" y="3247234"/>
            <a:ext cx="289918" cy="33416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>
            <a:off x="3907041" y="4428197"/>
            <a:ext cx="289918" cy="56685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3868306" y="1634311"/>
            <a:ext cx="289918" cy="33416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20241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188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638" y="854442"/>
            <a:ext cx="8970962" cy="481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2.8. Sơ đồ đấu nối điện MLN NEO AMBIENT</a:t>
            </a:r>
            <a:endParaRPr lang="en-US" sz="2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63875"/>
            <a:ext cx="1104901" cy="566616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36431"/>
            <a:ext cx="7616825" cy="44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511946" y="4571999"/>
            <a:ext cx="1513681" cy="9144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6"/>
                </a:solidFill>
                <a:latin typeface="+mj-lt"/>
              </a:rPr>
              <a:t>CÔNG TẮC ĐẤU TẮT ÁP THẤP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14600" y="4724400"/>
            <a:ext cx="99734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2514600" y="5105400"/>
            <a:ext cx="997346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0375" y="5534561"/>
            <a:ext cx="708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Nguồn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Adaptor +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áp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thấp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+ CT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đấu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tắt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áp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thấp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Nguồn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Adaptor +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bơm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+ van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điện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từ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Bơm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+ van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điện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+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áp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cao</a:t>
            </a:r>
          </a:p>
          <a:p>
            <a:pPr marL="171450" indent="-1714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Áp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thấp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+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áp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cao +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công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tắc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đấu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tắt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b="1" i="1" dirty="0" smtClean="0">
                <a:latin typeface="+mj-lt"/>
              </a:rPr>
              <a:t>=&gt; </a:t>
            </a:r>
            <a:r>
              <a:rPr lang="en-US" b="1" i="1" dirty="0" err="1" smtClean="0">
                <a:latin typeface="+mj-lt"/>
              </a:rPr>
              <a:t>Đối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với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các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máy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chạy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trong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điều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kiện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hút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bật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công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tắc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đấu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tắt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áp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thấp</a:t>
            </a:r>
            <a:endParaRPr lang="en-US" b="1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12169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8812" y="825978"/>
            <a:ext cx="9138983" cy="569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40213"/>
              </p:ext>
            </p:extLst>
          </p:nvPr>
        </p:nvGraphicFramePr>
        <p:xfrm>
          <a:off x="2259" y="1219200"/>
          <a:ext cx="9123363" cy="551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3"/>
                <a:gridCol w="1759561"/>
                <a:gridCol w="2065572"/>
                <a:gridCol w="4722447"/>
              </a:tblGrid>
              <a:tr h="3689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24194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1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Adaptor</a:t>
                      </a:r>
                    </a:p>
                    <a:p>
                      <a:pPr algn="ctr"/>
                      <a:r>
                        <a:rPr lang="en-US" sz="1600" baseline="0" smtClean="0">
                          <a:solidFill>
                            <a:srgbClr val="00B0F0"/>
                          </a:solidFill>
                          <a:latin typeface="+mj-lt"/>
                        </a:rPr>
                        <a:t>( Dùng chung )</a:t>
                      </a:r>
                      <a:endParaRPr lang="en-US" sz="160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220 VAC – 50 Hz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24 VDC – 1.5A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việc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≤ 95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⁰C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bán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20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2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Bơm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máy lọc nước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Dùng chung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Mã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HF 9100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Chiều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cao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hút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≥ 2 m (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điều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hút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chân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)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đẩy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max : 130 PSI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1800 ml/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phút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64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3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Van áp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thấp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Dùng chung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luôn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việc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≥ 2,5 PSI van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qua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đk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hút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tắt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thấp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tắt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519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4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Van điện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từ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Dùng chung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việc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24 DCV 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Van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qua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Van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qua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việc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125 PSI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94" y="1676400"/>
            <a:ext cx="166645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722" y="2962673"/>
            <a:ext cx="1844127" cy="111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306" y="4289811"/>
            <a:ext cx="1360976" cy="1025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360" y="5470353"/>
            <a:ext cx="1269922" cy="10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10199"/>
              </p:ext>
            </p:extLst>
          </p:nvPr>
        </p:nvGraphicFramePr>
        <p:xfrm>
          <a:off x="40516" y="760292"/>
          <a:ext cx="9103484" cy="602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839"/>
                <a:gridCol w="1762469"/>
                <a:gridCol w="2068986"/>
                <a:gridCol w="4705190"/>
              </a:tblGrid>
              <a:tr h="4024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3550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5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Van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áp cao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Dùng chung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35 – 38 PSI van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mở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ngắt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chạy</a:t>
                      </a:r>
                      <a:endParaRPr lang="en-US" sz="15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15 – 20 PSI van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chạy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bán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3337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6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tắc đấu tắt </a:t>
                      </a:r>
                    </a:p>
                    <a:p>
                      <a:pPr algn="ctr"/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áp thấp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Dùng chung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nhấn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giữ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Ấn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qua</a:t>
                      </a:r>
                    </a:p>
                    <a:p>
                      <a:pPr algn="just"/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=&gt;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trường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hợp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hút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yếu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tắt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bỏ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qua van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thấp</a:t>
                      </a:r>
                      <a:endParaRPr lang="en-US" sz="1600" i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0366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7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Dây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cấp </a:t>
                      </a:r>
                    </a:p>
                    <a:p>
                      <a:pPr algn="ctr"/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điện nguồn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Dùng chung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Dây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cắm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cấp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MLN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phích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cắm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hai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chấu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220 VAC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Chân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kết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kiểu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3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chân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dẹt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9814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8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Dây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chống giật</a:t>
                      </a:r>
                    </a:p>
                    <a:p>
                      <a:pPr algn="ctr"/>
                      <a:r>
                        <a:rPr lang="en-US" sz="1600" baseline="0" smtClean="0">
                          <a:solidFill>
                            <a:srgbClr val="00B0F0"/>
                          </a:solidFill>
                          <a:latin typeface="+mj-lt"/>
                        </a:rPr>
                        <a:t>( Neo – Hot ) </a:t>
                      </a:r>
                      <a:endParaRPr lang="en-US" sz="160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Cấp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MLN (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dòng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Dòng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rò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mức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15mA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220 VAC – 16A ( 50Hz 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IP: 66 (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bụi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)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284" y="1295400"/>
            <a:ext cx="1295400" cy="99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570" y="2584938"/>
            <a:ext cx="1452827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451" y="4170101"/>
            <a:ext cx="1571625" cy="1048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570" y="5445658"/>
            <a:ext cx="1469233" cy="1262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85834"/>
              </p:ext>
            </p:extLst>
          </p:nvPr>
        </p:nvGraphicFramePr>
        <p:xfrm>
          <a:off x="27555" y="825978"/>
          <a:ext cx="9082846" cy="5753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28"/>
                <a:gridCol w="1773317"/>
                <a:gridCol w="2081720"/>
                <a:gridCol w="4657481"/>
              </a:tblGrid>
              <a:tr h="4024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10139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9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Bộ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nóng</a:t>
                      </a:r>
                      <a:endParaRPr lang="en-US" sz="1600" baseline="0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NEO - HOT )</a:t>
                      </a:r>
                      <a:endParaRPr lang="en-US" sz="1600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tiếp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suất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2200 W +/-5%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400 ml/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phút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Nhiệt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: 90⁰C - 95⁰C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≥ 125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⁰C, role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nhiệt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ngắt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chống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cháy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nóng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 CĐ1: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Chống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cháy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hồi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lại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 CĐ 2: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Chống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cháy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reset =&gt; reset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(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ấn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vào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nút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đen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trên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545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10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Bảng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mạch điều khiển lấy nước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 NEO – HOT )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điều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khiển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lấy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nấu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Ấn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cảm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ứng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ON/OFF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Clock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tthao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lấy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cảm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biến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24 VDC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Đèn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khóa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 CLOCK ):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trắng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Đèn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nấu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xanh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cây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Đèn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đỏ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hành: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ngày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1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bán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990" y="1405008"/>
            <a:ext cx="1949244" cy="1212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602" y="4343400"/>
            <a:ext cx="1790906" cy="831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990" y="5632328"/>
            <a:ext cx="1921819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3832" y="2721253"/>
            <a:ext cx="1908372" cy="1164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8812" y="649570"/>
            <a:ext cx="9138983" cy="3820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Cấu tạo bộ lõi MLN RO NEO AMBIENT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06226"/>
              </p:ext>
            </p:extLst>
          </p:nvPr>
        </p:nvGraphicFramePr>
        <p:xfrm>
          <a:off x="10698" y="1048606"/>
          <a:ext cx="9123363" cy="579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02"/>
                <a:gridCol w="1828800"/>
                <a:gridCol w="2057400"/>
                <a:gridCol w="4714461"/>
              </a:tblGrid>
              <a:tr h="3689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8285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1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Lõi</a:t>
                      </a:r>
                      <a:r>
                        <a:rPr lang="en-US" sz="1600" kern="1200" baseline="0" smtClean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 lọc thô số 1 </a:t>
                      </a:r>
                    </a:p>
                    <a:p>
                      <a:pPr algn="ctr"/>
                      <a:r>
                        <a:rPr lang="en-US" sz="1600" kern="1200" baseline="0" smtClean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PP 5 Micron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bỏ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cặn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rắn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sắt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...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với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kích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≥ 5 Micron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sợi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Polypropylene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18000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3 – 6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tuỳ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thuộc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100l/h</a:t>
                      </a:r>
                    </a:p>
                    <a:p>
                      <a:pPr algn="just"/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bẩn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thay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thường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xuyên</a:t>
                      </a:r>
                      <a:endParaRPr lang="en-US" sz="1600" b="1" i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473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2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lọc số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Than hoạt tính GAC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Hấp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thụ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hữu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tẩy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rửa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vi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sinh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mùi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clo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...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Than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tính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hạt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18000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6 – 9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100l/h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52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3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Lõi</a:t>
                      </a:r>
                      <a:r>
                        <a:rPr lang="en-US" sz="1600" kern="1200" baseline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lọc 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bỏ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clo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một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hữu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bỏ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mùi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vi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sinh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Bảo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RO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khỏi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hóa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oxy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hóa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gây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hỏng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giảm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của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RO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Than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tính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ép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18000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6 – 9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100l/h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D00BDF6-6BA9-4498-A764-C8DDA6FD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1905000" cy="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28761" y="3067239"/>
            <a:ext cx="724277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4883E6-C7D1-4382-8C15-B14052359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5258686"/>
            <a:ext cx="1905002" cy="12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87697"/>
              </p:ext>
            </p:extLst>
          </p:nvPr>
        </p:nvGraphicFramePr>
        <p:xfrm>
          <a:off x="-1" y="754706"/>
          <a:ext cx="9123363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02"/>
                <a:gridCol w="1828800"/>
                <a:gridCol w="2057400"/>
                <a:gridCol w="471446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70537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4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Lõi</a:t>
                      </a:r>
                      <a:r>
                        <a:rPr lang="en-US" sz="1600" kern="1200" baseline="0" smtClean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 lọc thô số 4 </a:t>
                      </a:r>
                    </a:p>
                    <a:p>
                      <a:pPr algn="ctr"/>
                      <a:r>
                        <a:rPr lang="en-US" sz="1600" kern="1200" baseline="0" smtClean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PP 1 Micron</a:t>
                      </a:r>
                      <a:endParaRPr lang="en-US" sz="1600" kern="120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bỏ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cặn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rắn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sắt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...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với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kích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≥ 1 Micron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sợi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Polypropylene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18000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6 – 9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100l/h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1854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5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Màng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lọc 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PTC 100 GPD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Tỷ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hồi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65 – 70% ( flow 150ml/min )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Chỉ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TDS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giảm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90 -93% so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với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phụ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thuộc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99,99% vi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 virus,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kim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nặng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độc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kích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thước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đến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0,0001 Micron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giúp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trở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tinh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khiết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: Thin Film Composite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: 90000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: 24 – 36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452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6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oxy bóng gốm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bức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xạ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hồng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chia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nhỏ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phân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tăng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oxy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giúp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tốt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hơn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Hỗ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trợ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tiêu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hóa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thúc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đẩy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quá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=&gt;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tăng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đề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bổ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xung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năng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lượng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bóng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gốm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Bloceramic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40000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16 –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975" y="2958773"/>
            <a:ext cx="1838375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63CFF56-FC7C-4C2A-A771-C73A9853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37" y="1445176"/>
            <a:ext cx="1955785" cy="7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1CDCD013-A1DA-437C-9234-365E37897A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25" y="3641071"/>
            <a:ext cx="1912347" cy="980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4341" y="5715000"/>
            <a:ext cx="1923981" cy="4744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188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5302" y="1080979"/>
            <a:ext cx="9138983" cy="481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4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SẢN PHẨM MÁY LỌC NƯỚC NEO_HOT</a:t>
            </a:r>
            <a:endParaRPr lang="en-US" sz="24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319" y="1637536"/>
            <a:ext cx="9123362" cy="5369194"/>
          </a:xfrm>
        </p:spPr>
        <p:txBody>
          <a:bodyPr rtlCol="0" anchor="ctr">
            <a:normAutofit/>
          </a:bodyPr>
          <a:lstStyle/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AutoNum type="romanU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QUAN VỀ MÁY LỌC NƯỚC RO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AutoNum type="romanU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CẤU TẠO, NGUYÊN LÝ HOẠT ĐỘNG MLN NEO AMBIENT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AutoNum type="romanU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TẠI LINH KIỆN MLN NEO AMBIENT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AMBIENT - HOT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romanU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LẮP ĐẶT &amp; SỬ DỤNG MLN NEO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AMBIENT, NEO AMBIENT-HOT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romanU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LỖI THƯỜNG GẶP VÀ CÁCH KHẮC PHỤC MLN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 AMBIENT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romanU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BẢO HÀNH MLN NEO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" y="-2882"/>
            <a:ext cx="1513681" cy="6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1954"/>
              </p:ext>
            </p:extLst>
          </p:nvPr>
        </p:nvGraphicFramePr>
        <p:xfrm>
          <a:off x="60325" y="760292"/>
          <a:ext cx="9036533" cy="602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1779847"/>
                <a:gridCol w="2037819"/>
                <a:gridCol w="4669592"/>
              </a:tblGrid>
              <a:tr h="3645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6439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7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khoáng đá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Bổ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sung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khoáng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lợi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Canxi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Magie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Natri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...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khoáng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khoáng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thiên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nhiên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khoáng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Maifan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nhiên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40000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12 – 14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439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8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ion 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Tăng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PH,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tạo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kiềm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tính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giúp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trung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hòa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lượng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axit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Tạo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oxy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hòa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giúp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tăng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cường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tốt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sức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khỏe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Loess Negative ion Ball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40000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16 – 18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60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cabon OCB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Chống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khuẩn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tăng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ngọt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nhiên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Than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40000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12 – 14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460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Đèn UV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tia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UV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khuẩn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giúp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diệt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toàn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bộ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vi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khuẩn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nếu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còn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)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Vỏ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thép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gỉ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lõi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thủy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suất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tiêu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thụ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6W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Tuổi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thọ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12 – 14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DEE24CC-E7A2-4F99-A5ED-F966F3AA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38" y="1339842"/>
            <a:ext cx="1905000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24A2A07C-B4D2-403D-B3AD-B3070B84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77" y="3438373"/>
            <a:ext cx="1883923" cy="4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32EFECF-7C1A-4192-BDA5-5A7D9934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77" y="4650149"/>
            <a:ext cx="1883923" cy="4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4289686-396B-4885-A997-DF882251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77" y="2223848"/>
            <a:ext cx="1883923" cy="4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61A6CB9F-1560-4104-BC55-F1916BD7D8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4" y="5486400"/>
            <a:ext cx="1941997" cy="10322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34528"/>
              </p:ext>
            </p:extLst>
          </p:nvPr>
        </p:nvGraphicFramePr>
        <p:xfrm>
          <a:off x="43794" y="1113864"/>
          <a:ext cx="9036533" cy="568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27"/>
                <a:gridCol w="1811395"/>
                <a:gridCol w="2037819"/>
                <a:gridCol w="4669592"/>
              </a:tblGrid>
              <a:tr h="3645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TÊN</a:t>
                      </a:r>
                      <a:r>
                        <a:rPr lang="en-US" sz="1600" baseline="0" smtClean="0"/>
                        <a:t> LINH KIỆN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HÌNH</a:t>
                      </a:r>
                      <a:r>
                        <a:rPr lang="en-US" sz="1600" baseline="0" smtClean="0"/>
                        <a:t> ẢNH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THÔNG</a:t>
                      </a:r>
                      <a:r>
                        <a:rPr lang="en-US" sz="1600" baseline="0" smtClean="0"/>
                        <a:t> SỐ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6439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1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Bình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tích áp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chứa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sau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qua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Vỏ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thép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sơn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tĩnh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xanh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ruột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chia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chứa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6 – 8 PSI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nén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100 PSI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Dung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tích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chứa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10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lít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202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2</a:t>
                      </a:r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Phụ</a:t>
                      </a: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 kiện khóa cút nước đầu vào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với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dây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cấp 3/8 inch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giúp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cấp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khóa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mạ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chống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gỉ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601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Sách HDSH, PBH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Hướng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dẫn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vận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hành MLN NEO ABIENT,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cầu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đúng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theo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hướng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dẫn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PBH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nhận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thời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gian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hành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điều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kiện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được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hành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7165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7030A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solidFill>
                            <a:srgbClr val="7030A0"/>
                          </a:solidFill>
                          <a:latin typeface="+mj-lt"/>
                        </a:rPr>
                        <a:t>Phụ kiện đi kèm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Dây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cấp 3/8 inch: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cấp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Dây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1/4 inch: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đấu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thải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máy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Chìa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cốc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thay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thế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lõi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cốc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1, 2, 3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820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Cấu tạo phụ kiện đi kèm MLN RO NEO AMBIENT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124200"/>
            <a:ext cx="1158202" cy="819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9" t="45802" r="31297" b="22276"/>
          <a:stretch>
            <a:fillRect/>
          </a:stretch>
        </p:blipFill>
        <p:spPr bwMode="auto">
          <a:xfrm>
            <a:off x="2438400" y="1624454"/>
            <a:ext cx="1905000" cy="11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5638800"/>
            <a:ext cx="1174340" cy="1040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8772" y="5638800"/>
            <a:ext cx="617660" cy="10706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3A7325C-E546-428F-854A-AF169B158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7523" y="4191000"/>
            <a:ext cx="1542220" cy="11266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1" y="142096"/>
            <a:ext cx="73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III. CẤU TẠO LINH KIỆN MLN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MLN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14317" y="628099"/>
            <a:ext cx="9138983" cy="1124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NEO AMBIENT</a:t>
            </a:r>
          </a:p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1800" b="1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4203"/>
              </p:ext>
            </p:extLst>
          </p:nvPr>
        </p:nvGraphicFramePr>
        <p:xfrm>
          <a:off x="30541" y="1447800"/>
          <a:ext cx="9063039" cy="503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76"/>
                <a:gridCol w="2286000"/>
                <a:gridCol w="4475163"/>
              </a:tblGrid>
              <a:tr h="49260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HÌNH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ẢNH MINH HỌA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FF00"/>
                          </a:solidFill>
                        </a:rPr>
                        <a:t>NỘI</a:t>
                      </a:r>
                      <a:r>
                        <a:rPr lang="en-US" baseline="0" smtClean="0">
                          <a:solidFill>
                            <a:srgbClr val="FFFF00"/>
                          </a:solidFill>
                        </a:rPr>
                        <a:t> DUNG THỰC HIỆN</a:t>
                      </a:r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731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chìa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mở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lần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lượt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từng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thô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1, 2, 3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khỏi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bộ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từng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1, 2 , 3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đúng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thô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1, 2, 3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cuối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cùng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bộ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i="1" u="sng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Lưu</a:t>
                      </a:r>
                      <a:r>
                        <a:rPr lang="en-US" sz="1800" i="1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ý: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còn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gá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vừa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đủ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để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sẽ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bị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sau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đầy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tiến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hành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đảm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bảo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rò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rỉ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endParaRPr lang="en-US" sz="1800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1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014892"/>
            <a:ext cx="1997076" cy="189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833" y="3934632"/>
            <a:ext cx="2054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1: Tháo cốc</a:t>
            </a:r>
            <a:endParaRPr lang="en-US" sz="14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390685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2: Bóc màng ni lông</a:t>
            </a:r>
            <a:endParaRPr lang="en-US" sz="14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4" y="617833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3: Đặt lõi vào cốc</a:t>
            </a:r>
            <a:endParaRPr lang="en-US" sz="14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1285" y="617833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4: Lắp cốc vào bộ máy</a:t>
            </a:r>
            <a:endParaRPr lang="en-US" sz="14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104" y="4258553"/>
            <a:ext cx="2138363" cy="1928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115" y="1981200"/>
            <a:ext cx="1996276" cy="1978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65" y="4253921"/>
            <a:ext cx="1960559" cy="19057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4.1.2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 PTC 100 GPD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94011"/>
              </p:ext>
            </p:extLst>
          </p:nvPr>
        </p:nvGraphicFramePr>
        <p:xfrm>
          <a:off x="28903" y="1139559"/>
          <a:ext cx="9094459" cy="613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56"/>
                <a:gridCol w="2293925"/>
                <a:gridCol w="4490678"/>
              </a:tblGrid>
              <a:tr h="55663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HÌNH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ẢNH MINH HỌA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FF00"/>
                          </a:solidFill>
                        </a:rPr>
                        <a:t>NỘI</a:t>
                      </a:r>
                      <a:r>
                        <a:rPr lang="en-US" baseline="0" smtClean="0">
                          <a:solidFill>
                            <a:srgbClr val="FFFF00"/>
                          </a:solidFill>
                        </a:rPr>
                        <a:t> DUNG THỰC HIỆN</a:t>
                      </a:r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68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tô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hoặc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dao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nhọn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khẽ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nhựa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hộp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kỹ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phía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vỏ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MLN</a:t>
                      </a: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1/4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RO.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mở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để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hành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Lấy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 100 GPD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từ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túi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ráp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RO.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nhẹ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đảm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bảo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chiều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cao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chiều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cao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bôi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trục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RO)</a:t>
                      </a: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xoáy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1/4 inch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RO.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đúng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Sáu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tấm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nhựa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kỹ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hộp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kỹ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i="1" u="sng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Lưu</a:t>
                      </a:r>
                      <a:r>
                        <a:rPr lang="en-US" sz="1800" i="1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ý: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tháo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nhựa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hộp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kỹ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thuật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thao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tác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nhẹ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nhàng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búa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vật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nặng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đặt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tránh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làm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gẫy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lẫy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cài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gây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cong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vênh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hoặc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khe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hở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lớn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ở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hộp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kỹ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thuật</a:t>
                      </a:r>
                      <a:endParaRPr lang="en-US" sz="1800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8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5575" y="3912230"/>
            <a:ext cx="2054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1: Mở hộp kỹ thuật</a:t>
            </a:r>
            <a:endParaRPr lang="en-US" sz="14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7650" y="391222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2: Mở lắp cốc RO</a:t>
            </a:r>
            <a:endParaRPr lang="en-US" sz="14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4" y="652564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3: Lắp đặt lõi RO </a:t>
            </a:r>
            <a:endParaRPr lang="en-US" sz="14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1285" y="652564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4: Lắp hộp kỹ thuật</a:t>
            </a:r>
            <a:endParaRPr lang="en-US" sz="140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138" y="1719771"/>
            <a:ext cx="2129512" cy="2170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3" y="4343399"/>
            <a:ext cx="2212957" cy="2160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51" y="1723856"/>
            <a:ext cx="2044937" cy="2166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138" y="4419600"/>
            <a:ext cx="2166365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4.1.3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1800" b="1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80541"/>
              </p:ext>
            </p:extLst>
          </p:nvPr>
        </p:nvGraphicFramePr>
        <p:xfrm>
          <a:off x="28903" y="1139559"/>
          <a:ext cx="9094459" cy="569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56"/>
                <a:gridCol w="2293925"/>
                <a:gridCol w="4490678"/>
              </a:tblGrid>
              <a:tr h="55663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HÌNH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ẢNH MINH HỌA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FF00"/>
                          </a:solidFill>
                        </a:rPr>
                        <a:t>NỘI</a:t>
                      </a:r>
                      <a:r>
                        <a:rPr lang="en-US" baseline="0" smtClean="0">
                          <a:solidFill>
                            <a:srgbClr val="FFFF00"/>
                          </a:solidFill>
                        </a:rPr>
                        <a:t> DUNG THỰC HIỆN</a:t>
                      </a:r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68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cụm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khoá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cụm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3/8 inch</a:t>
                      </a: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thải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cút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nhanh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3/8 inch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1/4 inch</a:t>
                      </a: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Cắm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cắm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nhanh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ở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phía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tủ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vòi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cổ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ngỗng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lấy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vòi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mặt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kính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tủ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n-US" sz="1800" i="1" u="sng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Lưu</a:t>
                      </a:r>
                      <a:r>
                        <a:rPr lang="en-US" sz="1800" i="1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ý: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lắp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đặt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cụm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khoá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cấp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phải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băng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tan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quấn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vào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ren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đảm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bảo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rò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rỉ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endParaRPr lang="en-US" sz="1800" i="1" u="non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cút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nối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nhanh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phải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được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cắm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sâu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rò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rỉ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endParaRPr lang="en-US" sz="1800" i="1" u="non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phích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cắm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ráo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cắm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move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an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toàn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i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endParaRPr lang="en-US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8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25" y="3912230"/>
            <a:ext cx="2257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Bước</a:t>
            </a:r>
            <a:r>
              <a:rPr lang="en-US" sz="1400" dirty="0" smtClean="0">
                <a:latin typeface="+mj-lt"/>
              </a:rPr>
              <a:t> 1: </a:t>
            </a:r>
            <a:r>
              <a:rPr lang="en-US" sz="1400" dirty="0" err="1" smtClean="0">
                <a:latin typeface="+mj-lt"/>
              </a:rPr>
              <a:t>Lắp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khó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nước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vào</a:t>
            </a:r>
            <a:endParaRPr lang="en-US" sz="1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7650" y="391222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2: lắp dây 1/4 và 3/8</a:t>
            </a:r>
            <a:endParaRPr lang="en-US" sz="14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4" y="652564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3: Cắm phích điện</a:t>
            </a:r>
            <a:endParaRPr lang="en-US" sz="14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1285" y="652564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j-lt"/>
              </a:rPr>
              <a:t>Bước 4: Lắp vòi </a:t>
            </a:r>
            <a:endParaRPr lang="en-US" sz="140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01" y="1946006"/>
            <a:ext cx="2016838" cy="1426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4" y="4331814"/>
            <a:ext cx="2146202" cy="1887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904" y="1768404"/>
            <a:ext cx="2187587" cy="1853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286" y="4341085"/>
            <a:ext cx="2198206" cy="20000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NEO AMBIENT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84341"/>
              </p:ext>
            </p:extLst>
          </p:nvPr>
        </p:nvGraphicFramePr>
        <p:xfrm>
          <a:off x="26166" y="1082567"/>
          <a:ext cx="9086686" cy="375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924"/>
                <a:gridCol w="1655762"/>
              </a:tblGrid>
              <a:tr h="335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NỘI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DUNG HƯỚNG DẪN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FF00"/>
                          </a:solidFill>
                        </a:rPr>
                        <a:t>HÌNH</a:t>
                      </a:r>
                      <a:r>
                        <a:rPr lang="en-US" baseline="0" smtClean="0">
                          <a:solidFill>
                            <a:srgbClr val="FFFF00"/>
                          </a:solidFill>
                        </a:rPr>
                        <a:t> ẢNH</a:t>
                      </a:r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85198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Khóa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tích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Mở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vòi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sạch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Cấp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chạy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Cho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tự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để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sục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rửa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chức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năng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như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khoáng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than,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than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chẩy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5-10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hành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hành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sục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chẩy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hành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sục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20 ÷ 30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lít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kern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bảo.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Sau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ổn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định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sử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dụng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bút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TDS, PH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để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nhanh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chất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lượng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65643" y="2943844"/>
            <a:ext cx="14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Khóa</a:t>
            </a:r>
            <a:r>
              <a:rPr lang="en-US" sz="1400" dirty="0" smtClean="0">
                <a:latin typeface="+mj-lt"/>
              </a:rPr>
              <a:t> BTA</a:t>
            </a:r>
            <a:endParaRPr lang="en-US" sz="1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9351" y="4495800"/>
            <a:ext cx="14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Mở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vòi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nước</a:t>
            </a:r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664" y="3200400"/>
            <a:ext cx="1404295" cy="1382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189" y="1567794"/>
            <a:ext cx="1453490" cy="1376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3648" y="483947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Tsst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8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NEO AMBIENT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21854"/>
              </p:ext>
            </p:extLst>
          </p:nvPr>
        </p:nvGraphicFramePr>
        <p:xfrm>
          <a:off x="26166" y="1082566"/>
          <a:ext cx="908668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924"/>
                <a:gridCol w="1655762"/>
              </a:tblGrid>
              <a:tr h="5470634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altLang="en-US" sz="2000" u="sng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Kiểm</a:t>
                      </a:r>
                      <a:r>
                        <a:rPr lang="en-US" altLang="en-US" sz="2000" u="sng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altLang="en-US" sz="2000" u="sng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tra</a:t>
                      </a:r>
                      <a:r>
                        <a:rPr lang="en-US" altLang="en-US" sz="2000" u="sng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altLang="en-US" sz="2000" u="sng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chỉ</a:t>
                      </a:r>
                      <a:r>
                        <a:rPr lang="en-US" altLang="en-US" sz="2000" u="sng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altLang="en-US" sz="2000" u="sng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số</a:t>
                      </a:r>
                      <a:r>
                        <a:rPr lang="en-US" altLang="en-US" sz="2000" u="sng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TDS</a:t>
                      </a:r>
                      <a:r>
                        <a:rPr lang="en-US" alt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TDS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sau qua 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màng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RO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giảm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91% so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với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TDS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máy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TDS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sạch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TDS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tăng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10 – 25 so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với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TDS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nấu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đảm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bảo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chất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lượng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1800" b="1" u="sng" baseline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sng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sng" baseline="0" dirty="0" err="1" smtClean="0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sng" baseline="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 PH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sau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qua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màng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RO =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nấu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Đảm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bảo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chất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lượng</a:t>
                      </a:r>
                      <a:endParaRPr lang="en-US" sz="18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ở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(qua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lõi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khoáng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tăng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0.5-1.0 so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với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ở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nấu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bình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tích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áp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đảm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bảo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chất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chemeClr val="tx1"/>
                          </a:solidFill>
                        </a:rPr>
                        <a:t>lượng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1" i="0" u="sng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1800" b="1" i="0" u="sng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0" u="sng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r>
                        <a:rPr lang="en-US" sz="1800" b="1" i="0" u="sng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0" u="sng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1" i="0" u="sng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0" u="sng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Xả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cắm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Sau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÷ 5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mầu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mầu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fontAlgn="ctr"/>
                      <a:r>
                        <a:rPr lang="en-US" sz="1800" b="1" i="0" u="sng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="1" i="0" u="sng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 algn="just" fontAlgn="ctr">
                        <a:buFontTx/>
                        <a:buChar char="-"/>
                      </a:pP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giẻ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just" fontAlgn="ctr">
                        <a:buFontTx/>
                        <a:buChar char="-"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test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18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en-US" sz="1800" b="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8" y="1143000"/>
            <a:ext cx="1337260" cy="10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02773" y="2309647"/>
            <a:ext cx="14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Đo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kiểm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tra</a:t>
            </a:r>
            <a:r>
              <a:rPr lang="en-US" sz="1400" dirty="0" smtClean="0">
                <a:latin typeface="+mj-lt"/>
              </a:rPr>
              <a:t> TDS</a:t>
            </a:r>
            <a:endParaRPr lang="en-US" sz="1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3" y="2708627"/>
            <a:ext cx="1547849" cy="13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02773" y="4069279"/>
            <a:ext cx="14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Đo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kiểm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tra</a:t>
            </a:r>
            <a:r>
              <a:rPr lang="en-US" sz="1400" dirty="0" smtClean="0">
                <a:latin typeface="+mj-lt"/>
              </a:rPr>
              <a:t> PH</a:t>
            </a:r>
            <a:endParaRPr lang="en-US" sz="1400" dirty="0">
              <a:latin typeface="+mj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3" y="4724400"/>
            <a:ext cx="1492350" cy="12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NEO AMBIENT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73498"/>
              </p:ext>
            </p:extLst>
          </p:nvPr>
        </p:nvGraphicFramePr>
        <p:xfrm>
          <a:off x="40269" y="1066800"/>
          <a:ext cx="909379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343"/>
                <a:gridCol w="2273448"/>
              </a:tblGrid>
              <a:tr h="13716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MLN NEO AMBIENT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đoàn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)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8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Hướng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dẫn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để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đun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nấu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</a:rPr>
                        <a:t> Ảnh</a:t>
                      </a:r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032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tay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trắng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núm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tương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với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ảnh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chiếc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xoong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mặt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kính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sử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đun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nấu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Sau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đủ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tay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nữa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khóa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đường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80"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</a:rPr>
                        <a:t>Hướng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</a:rPr>
                        <a:t> dẫn lấy nước uống trực tiếp</a:t>
                      </a:r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032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tay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biển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núm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)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tương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với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ảnh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chiếc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cốc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mặt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kính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sử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uống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Sau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đủ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tay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gạt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nữa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khóa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đường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39" y="5943600"/>
            <a:ext cx="9134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>
                <a:latin typeface="+mj-lt"/>
              </a:rPr>
              <a:t>Chú ý:</a:t>
            </a:r>
          </a:p>
          <a:p>
            <a:r>
              <a:rPr lang="en-US" b="1" i="1" smtClean="0">
                <a:solidFill>
                  <a:srgbClr val="0070C0"/>
                </a:solidFill>
                <a:latin typeface="+mj-lt"/>
              </a:rPr>
              <a:t>Lấy nước phục vụ cho mục đích nào thì gạt vòi tương ứng, không gạt ( mở ) cả hai vòi cùng một lúc khi lấy nước để tránh nước bị hiện tượng nước bị pha trộn</a:t>
            </a:r>
            <a:endParaRPr lang="en-US" b="1" i="1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925977"/>
            <a:ext cx="1371600" cy="1158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4691608"/>
            <a:ext cx="1333500" cy="1147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Hướng dẫn sử dụng MLN NEO AMBIENT - </a:t>
            </a:r>
            <a:r>
              <a:rPr lang="en-US" sz="20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endParaRPr lang="en-US" sz="20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72" y="1066800"/>
            <a:ext cx="906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MLN NEO AMBIENT – HOT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riêng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biệt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uống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: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tay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gạt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vòi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uống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trực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tiếp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nấu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nút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cảm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ứng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trên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mặt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tủ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nóng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nút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cảm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ứng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trên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mặt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tủ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" y="2329950"/>
            <a:ext cx="9134102" cy="4451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28" y="760292"/>
            <a:ext cx="90630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Máy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ở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trạng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thái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chờ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: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Máy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không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mở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nước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các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đèn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không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sáng</a:t>
            </a:r>
            <a:endParaRPr lang="en-US" sz="1800" b="1" dirty="0" smtClean="0">
              <a:solidFill>
                <a:srgbClr val="00B0F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Nhấn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bất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kỳ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ON/OFF hay Clock →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Chuyển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sang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b.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Trạng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thái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máy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mở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Clock,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chỉ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lấy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nước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nguội</a:t>
            </a:r>
            <a:endParaRPr lang="en-US" sz="1800" b="1" dirty="0" smtClean="0">
              <a:solidFill>
                <a:srgbClr val="00B0F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Đèn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xanh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vòi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ON/OFF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sáng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Đèn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trắng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CLOCK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sáng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Nhấn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ON/OFF (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hoặc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giữ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ON/OFF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chờ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)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0,5S →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tắt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nguội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nhấn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CLOCK (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hoặc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giữ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CLOCK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chờ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)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3S →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chuyển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sang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CLOCK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nóng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có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bất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kỳ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vòng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giây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→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sẽ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chuyển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chờ</a:t>
            </a:r>
            <a:endParaRPr lang="en-US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c.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Trạng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thái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hoạt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động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mở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CLOCK,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lấy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nước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nóng</a:t>
            </a:r>
            <a:endParaRPr lang="en-US" sz="1800" b="1" dirty="0" smtClean="0">
              <a:solidFill>
                <a:srgbClr val="00B0F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Đèn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đỏ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vòi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ON/OFF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Đèn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trắng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phím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CLOCK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tắt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nhấn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ON/OFF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0,5S →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Tắt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nóng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nhấn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CLOCL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0,5S →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Chuyển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sang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chưa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CLOCK ,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nguội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có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bất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kỳ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5S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thì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sẽ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chuyển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trạng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chờ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d.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Một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lưu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ý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sử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j-lt"/>
              </a:rPr>
              <a:t>dụng</a:t>
            </a:r>
            <a:endParaRPr lang="en-US" sz="1800" b="1" dirty="0" smtClean="0">
              <a:solidFill>
                <a:srgbClr val="00B0F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nóng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tục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thì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sẽ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tự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ngắt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sau 3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phút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mở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nguội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tục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thì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sẽ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tự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ngắt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sau 8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phút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590966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그룹 20"/>
          <p:cNvGrpSpPr>
            <a:grpSpLocks/>
          </p:cNvGrpSpPr>
          <p:nvPr/>
        </p:nvGrpSpPr>
        <p:grpSpPr bwMode="auto">
          <a:xfrm>
            <a:off x="2514601" y="2269811"/>
            <a:ext cx="3089143" cy="2678576"/>
            <a:chOff x="1809728" y="1357298"/>
            <a:chExt cx="5172477" cy="40763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28" y="1357298"/>
              <a:ext cx="2643206" cy="4076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496" y="1357298"/>
              <a:ext cx="2600709" cy="407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10" y="1487845"/>
            <a:ext cx="1354159" cy="108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직사각형 7"/>
          <p:cNvSpPr>
            <a:spLocks noChangeArrowheads="1"/>
          </p:cNvSpPr>
          <p:nvPr/>
        </p:nvSpPr>
        <p:spPr bwMode="auto">
          <a:xfrm>
            <a:off x="238125" y="1070365"/>
            <a:ext cx="1500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máy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직사각형 7"/>
          <p:cNvSpPr>
            <a:spLocks noChangeArrowheads="1"/>
          </p:cNvSpPr>
          <p:nvPr/>
        </p:nvSpPr>
        <p:spPr bwMode="auto">
          <a:xfrm>
            <a:off x="233565" y="2649681"/>
            <a:ext cx="197397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Chất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ung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thư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Ống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nước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bị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gỉ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axit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Rusta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Mùi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clo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8" y="4449073"/>
            <a:ext cx="1839944" cy="126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직사각형 8"/>
          <p:cNvSpPr>
            <a:spLocks noChangeArrowheads="1"/>
          </p:cNvSpPr>
          <p:nvPr/>
        </p:nvSpPr>
        <p:spPr bwMode="auto">
          <a:xfrm>
            <a:off x="238125" y="5794583"/>
            <a:ext cx="2551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Char char="•"/>
            </a:pPr>
            <a:r>
              <a:rPr lang="vi-VN" altLang="ko-KR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lâu</a:t>
            </a:r>
            <a:r>
              <a:rPr lang="vi-VN" altLang="ko-KR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ít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mát</a:t>
            </a:r>
            <a:endParaRPr lang="vi-VN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vi-VN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Sự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lan</a:t>
            </a:r>
            <a:r>
              <a:rPr lang="vi-VN" altLang="ko-KR" b="0" dirty="0">
                <a:solidFill>
                  <a:schemeClr val="tx1"/>
                </a:solidFill>
                <a:latin typeface="+mj-lt"/>
              </a:rPr>
              <a:t> truyền của vi sinh vật</a:t>
            </a:r>
          </a:p>
          <a:p>
            <a:pPr eaLnBrk="1" latinLnBrk="1" hangingPunct="1"/>
            <a:r>
              <a:rPr lang="vi-VN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Khả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n</a:t>
            </a:r>
            <a:r>
              <a:rPr lang="vi-VN" altLang="ko-KR" b="0" dirty="0">
                <a:solidFill>
                  <a:schemeClr val="tx1"/>
                </a:solidFill>
                <a:latin typeface="+mj-lt"/>
              </a:rPr>
              <a:t>ăng bị hư </a:t>
            </a:r>
          </a:p>
          <a:p>
            <a:pPr eaLnBrk="1" latinLnBrk="1" hangingPunct="1"/>
            <a:r>
              <a:rPr lang="vi-VN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Đ</a:t>
            </a:r>
            <a:r>
              <a:rPr lang="vi-VN" altLang="ko-KR" b="0" dirty="0">
                <a:solidFill>
                  <a:schemeClr val="tx1"/>
                </a:solidFill>
                <a:latin typeface="+mj-lt"/>
              </a:rPr>
              <a:t>un sôi thường xuyên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직사각형 8"/>
          <p:cNvSpPr>
            <a:spLocks noChangeArrowheads="1"/>
          </p:cNvSpPr>
          <p:nvPr/>
        </p:nvSpPr>
        <p:spPr bwMode="auto">
          <a:xfrm>
            <a:off x="280394" y="4118396"/>
            <a:ext cx="1982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nấu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sôi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7875" y="1490539"/>
            <a:ext cx="1193200" cy="96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직사각형 11"/>
          <p:cNvSpPr>
            <a:spLocks noChangeArrowheads="1"/>
          </p:cNvSpPr>
          <p:nvPr/>
        </p:nvSpPr>
        <p:spPr bwMode="auto">
          <a:xfrm>
            <a:off x="6937503" y="1066459"/>
            <a:ext cx="1982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đóng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 chai</a:t>
            </a:r>
          </a:p>
        </p:txBody>
      </p:sp>
      <p:sp>
        <p:nvSpPr>
          <p:cNvPr id="21" name="직사각형 11"/>
          <p:cNvSpPr>
            <a:spLocks noChangeArrowheads="1"/>
          </p:cNvSpPr>
          <p:nvPr/>
        </p:nvSpPr>
        <p:spPr bwMode="auto">
          <a:xfrm>
            <a:off x="6041234" y="2573836"/>
            <a:ext cx="31447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mát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ngắn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Phá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vỡ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nội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tiết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Nhựa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PET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tái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chế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được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>
              <a:buFont typeface="Arial" panose="020B0604020202020204" pitchFamily="34" charset="0"/>
              <a:buChar char="•"/>
            </a:pP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Sản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xuất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đáng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tin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cậy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Giá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thành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mắc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Rắc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rối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vì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phải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mua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bình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nước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nặng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7503" y="4376521"/>
            <a:ext cx="1423261" cy="109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직사각형 12"/>
          <p:cNvSpPr>
            <a:spLocks noChangeArrowheads="1"/>
          </p:cNvSpPr>
          <p:nvPr/>
        </p:nvSpPr>
        <p:spPr bwMode="auto">
          <a:xfrm>
            <a:off x="7161213" y="4084040"/>
            <a:ext cx="1982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</a:rPr>
              <a:t>ngầm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직사각형 12"/>
          <p:cNvSpPr>
            <a:spLocks noChangeArrowheads="1"/>
          </p:cNvSpPr>
          <p:nvPr/>
        </p:nvSpPr>
        <p:spPr bwMode="auto">
          <a:xfrm>
            <a:off x="6169347" y="5650117"/>
            <a:ext cx="298847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just"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đạt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tiêu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chuẩn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nước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uống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algn="just" eaLnBrk="1" latinLnBrk="1" hangingPunct="1"/>
            <a:r>
              <a:rPr lang="en-US" altLang="ko-KR" b="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Dễ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bị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ô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nhiễm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bởi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just" eaLnBrk="1" latinLnBrk="1" hangingPunct="1"/>
            <a:r>
              <a:rPr lang="en-US" altLang="ko-KR" sz="1200" b="0" smtClean="0">
                <a:solidFill>
                  <a:schemeClr val="tx1"/>
                </a:solidFill>
              </a:rPr>
              <a:t>• </a:t>
            </a:r>
            <a:r>
              <a:rPr lang="en-US" altLang="ko-KR" b="0" smtClean="0">
                <a:solidFill>
                  <a:schemeClr val="tx1"/>
                </a:solidFill>
                <a:latin typeface="+mj-lt"/>
              </a:rPr>
              <a:t>Phân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bón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và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thuốc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sâu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algn="just" eaLnBrk="1" latinLnBrk="1" hangingPunct="1"/>
            <a:r>
              <a:rPr lang="en-US" altLang="ko-KR" sz="1200" b="0">
                <a:solidFill>
                  <a:schemeClr val="tx1"/>
                </a:solidFill>
              </a:rPr>
              <a:t>•</a:t>
            </a:r>
            <a:r>
              <a:rPr lang="en-US" altLang="ko-KR" b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Thùng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dầu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trạm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xăng</a:t>
            </a:r>
            <a:endParaRPr lang="en-US" altLang="ko-KR" b="0" dirty="0">
              <a:solidFill>
                <a:schemeClr val="tx1"/>
              </a:solidFill>
              <a:latin typeface="+mj-lt"/>
            </a:endParaRPr>
          </a:p>
          <a:p>
            <a:pPr algn="just" eaLnBrk="1" latinLnBrk="1" hangingPunct="1"/>
            <a:r>
              <a:rPr lang="en-US" altLang="ko-KR" sz="1200" b="0">
                <a:solidFill>
                  <a:schemeClr val="tx1"/>
                </a:solidFill>
              </a:rPr>
              <a:t>•</a:t>
            </a:r>
            <a:r>
              <a:rPr lang="en-US" altLang="ko-KR" b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Bãi</a:t>
            </a:r>
            <a:r>
              <a:rPr lang="en-US" altLang="ko-KR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b="0" dirty="0" err="1">
                <a:solidFill>
                  <a:schemeClr val="tx1"/>
                </a:solidFill>
                <a:latin typeface="+mj-lt"/>
              </a:rPr>
              <a:t>rác</a:t>
            </a:r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직선 화살표 연결선 33"/>
          <p:cNvCxnSpPr/>
          <p:nvPr/>
        </p:nvCxnSpPr>
        <p:spPr>
          <a:xfrm flipV="1">
            <a:off x="1465528" y="3115585"/>
            <a:ext cx="1825335" cy="1085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34"/>
          <p:cNvCxnSpPr/>
          <p:nvPr/>
        </p:nvCxnSpPr>
        <p:spPr>
          <a:xfrm>
            <a:off x="1431277" y="1321725"/>
            <a:ext cx="2231772" cy="19226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37"/>
          <p:cNvCxnSpPr/>
          <p:nvPr/>
        </p:nvCxnSpPr>
        <p:spPr>
          <a:xfrm flipH="1">
            <a:off x="4244593" y="1281647"/>
            <a:ext cx="2838744" cy="1626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41"/>
          <p:cNvCxnSpPr>
            <a:stCxn id="23" idx="1"/>
          </p:cNvCxnSpPr>
          <p:nvPr/>
        </p:nvCxnSpPr>
        <p:spPr>
          <a:xfrm flipH="1" flipV="1">
            <a:off x="4772608" y="4166340"/>
            <a:ext cx="2388605" cy="71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9" descr="phillips Water Purifi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06" y="1115836"/>
            <a:ext cx="956559" cy="85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50" y="1115835"/>
            <a:ext cx="974597" cy="85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녹물"/>
          <p:cNvPicPr>
            <a:picLocks noChangeAspect="1" noChangeArrowheads="1"/>
          </p:cNvPicPr>
          <p:nvPr/>
        </p:nvPicPr>
        <p:blipFill>
          <a:blip r:embed="rId1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46" y="1115836"/>
            <a:ext cx="989257" cy="85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2378052" y="4928610"/>
            <a:ext cx="4025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ctr" eaLnBrk="1" latinLnBrk="1" hangingPunct="1"/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Bạn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đang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uống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những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loại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nước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nào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?</a:t>
            </a:r>
            <a:endParaRPr kumimoji="0" lang="ko-KR" altLang="en-US" sz="2800" dirty="0">
              <a:solidFill>
                <a:srgbClr val="376092"/>
              </a:solidFill>
              <a:latin typeface="+mn-lt"/>
              <a:ea typeface="맑은 고딕" panose="020B0503020000020004" pitchFamily="34" charset="-127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9" y="30732"/>
            <a:ext cx="1104901" cy="56661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05000" y="64754"/>
            <a:ext cx="687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I. TỔNG QUAN VỀ MÁY LỌC NƯỚC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04299"/>
            <a:ext cx="9138983" cy="362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NEO AMBIENT</a:t>
            </a:r>
            <a:endParaRPr lang="en-US" sz="20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81640"/>
              </p:ext>
            </p:extLst>
          </p:nvPr>
        </p:nvGraphicFramePr>
        <p:xfrm>
          <a:off x="60324" y="1143000"/>
          <a:ext cx="9063038" cy="580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6"/>
                <a:gridCol w="7142162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đảm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5 - 38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⁰C.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Nếu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nhiệt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đầu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vào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nằm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khoảng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dài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sẽ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hư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hại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máy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Vị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trí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MLN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Chọn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vị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thuận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tiện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nối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đường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thải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ra.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chọn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những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vị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ráo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che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nhà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tại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gần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vị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nấu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ăn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thuận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tiện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1951">
                <a:tc>
                  <a:txBody>
                    <a:bodyPr/>
                    <a:lstStyle/>
                    <a:p>
                      <a:pPr algn="just"/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tắt van áp thấp</a:t>
                      </a:r>
                      <a:endParaRPr lang="en-US" sz="1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trường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hợp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phải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hút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chân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lực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đẩy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của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đảm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thì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ấn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nút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tắc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áp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thấp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nút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ấn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màu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xanh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lá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hộp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kỹ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thuật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).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Đảm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chạy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ổn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định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1951"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quản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MLN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phần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MLN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liệu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nhựa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khách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hàng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chú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ý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thao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tác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nhẹ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nhàng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vật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nặng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tiếp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xúc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gần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với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lửa</a:t>
                      </a:r>
                      <a:endParaRPr lang="en-US" sz="17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tự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ý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tháo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lắp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linh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kiện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mọi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sự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thay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đổi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đúng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sẽ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gây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ra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hư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hỏng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sẽ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được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bảo hành.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1951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Lưu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ý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riêng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dòng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NEO  AMBIENT – HOT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17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cần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phải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được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nối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đất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endParaRPr lang="en-US" sz="17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Chế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sử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dụng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suất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cao 2200W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cần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ổ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cắm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riêng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biệt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dùng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chung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ổ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với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các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thiết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bị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khác</a:t>
                      </a:r>
                      <a:endParaRPr lang="en-US" sz="17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lọc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chế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độ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cao,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dù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có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khóa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an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toàn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trẻ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nhưng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-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trẻ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nhỏ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tiếp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xúc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trực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tiếp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với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lấy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để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cốc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sát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miệng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vòi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tránh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bắn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tay</a:t>
                      </a:r>
                      <a:endParaRPr lang="en-US" sz="17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nên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chạm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vào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vòi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khi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đang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lấy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7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nóng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4476" y="149794"/>
            <a:ext cx="812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IV. HƯỚNG DẪN LẮP ĐẶT &amp; SỬ DỤNG MLN NEO AMBIENT -HOT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2876" y="160337"/>
            <a:ext cx="780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V. CÁCH KHẮC PHỤC MỘT SỐ LỖI MLN NEO AMBIENT 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39209"/>
              </p:ext>
            </p:extLst>
          </p:nvPr>
        </p:nvGraphicFramePr>
        <p:xfrm>
          <a:off x="26130" y="762000"/>
          <a:ext cx="9095124" cy="656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60"/>
                <a:gridCol w="1600200"/>
                <a:gridCol w="2592910"/>
                <a:gridCol w="4320654"/>
              </a:tblGrid>
              <a:tr h="411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STT</a:t>
                      </a:r>
                      <a:endParaRPr lang="en-US" sz="140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  <a:latin typeface="+mn-lt"/>
                        </a:rPr>
                        <a:t>HIỆN</a:t>
                      </a:r>
                      <a:r>
                        <a:rPr lang="en-US" sz="1400" baseline="0" smtClean="0">
                          <a:solidFill>
                            <a:srgbClr val="FFFF00"/>
                          </a:solidFill>
                          <a:latin typeface="+mn-lt"/>
                        </a:rPr>
                        <a:t> TƯỢNG</a:t>
                      </a:r>
                      <a:endParaRPr lang="en-US" sz="1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  <a:latin typeface="+mn-lt"/>
                        </a:rPr>
                        <a:t>NGUYÊN</a:t>
                      </a:r>
                      <a:r>
                        <a:rPr lang="en-US" sz="1400" baseline="0" smtClean="0">
                          <a:solidFill>
                            <a:srgbClr val="FFFF00"/>
                          </a:solidFill>
                          <a:latin typeface="+mn-lt"/>
                        </a:rPr>
                        <a:t> NHÂN</a:t>
                      </a:r>
                      <a:endParaRPr lang="en-US" sz="1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  <a:latin typeface="+mn-lt"/>
                        </a:rPr>
                        <a:t>CÁCH</a:t>
                      </a:r>
                      <a:r>
                        <a:rPr lang="en-US" sz="1400" baseline="0" smtClean="0">
                          <a:solidFill>
                            <a:srgbClr val="FFFF00"/>
                          </a:solidFill>
                          <a:latin typeface="+mn-lt"/>
                        </a:rPr>
                        <a:t> KHẮC PHỤC</a:t>
                      </a:r>
                      <a:endParaRPr lang="en-US" sz="1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548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hoạt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động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điện không được kết nối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lại nguồn điện, phích cắm điện đầu vào máy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Adaptor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bị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hỏng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Thay nguồn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Adaptor khác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Van áp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</a:rPr>
                        <a:t> thấp không đóng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Áp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</a:rPr>
                        <a:t> lực nước không đủ, nhấn công tắc đấu tắt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cao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hỏng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rắc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cắm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lỏng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lại kết nối điện, thay van áp cao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0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chạy không đều có tiếng kêu “ tạch tạch ”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lực nước không đủ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Nhấn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tắc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đấu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tắt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thấp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433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lọc thô bị tắc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thế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thô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mới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chạy nhưng không có nước sạch và nước thải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có nước cấp vào máy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đảm bảo có nước cấp vào MLN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lọc thô số 1 bị tắc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Thay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thế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thô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Van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điện từ hỏng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Thay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thế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van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điện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từ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mới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Đầu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bơm hỏng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thế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bơm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khác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chạy liên tục không ngắt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Van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áp cao hỏng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van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cao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mới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Tắc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màng RO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Thay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khác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Chủ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yếu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tắc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do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bị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đá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vôi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lực bơm không đủ 40 PSI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Thay nguồn,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bơm mới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Rò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rỉ nước tại vị trí cút nối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xiết chặt lại các vị trí cút nối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Bình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ngắt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hoặc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chạy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ngắt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quãng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suất bình chứa yếu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Bơm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bổ xung lại áp cho BTA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225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Van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một chiều bị hỏng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Thay thế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van một chiều mới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30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Đường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ống nước rò rỉ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xiết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chặt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lại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các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vị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trí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cút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nối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26521"/>
              </p:ext>
            </p:extLst>
          </p:nvPr>
        </p:nvGraphicFramePr>
        <p:xfrm>
          <a:off x="12947" y="756281"/>
          <a:ext cx="9095124" cy="433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60"/>
                <a:gridCol w="1600200"/>
                <a:gridCol w="2590800"/>
                <a:gridCol w="4322764"/>
              </a:tblGrid>
              <a:tr h="4291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STT</a:t>
                      </a:r>
                      <a:endParaRPr lang="en-US" sz="140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  <a:latin typeface="+mn-lt"/>
                        </a:rPr>
                        <a:t>HIỆN</a:t>
                      </a:r>
                      <a:r>
                        <a:rPr lang="en-US" sz="1400" baseline="0" smtClean="0">
                          <a:solidFill>
                            <a:srgbClr val="FFFF00"/>
                          </a:solidFill>
                          <a:latin typeface="+mn-lt"/>
                        </a:rPr>
                        <a:t> TƯỢNG</a:t>
                      </a:r>
                      <a:endParaRPr lang="en-US" sz="1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  <a:latin typeface="+mn-lt"/>
                        </a:rPr>
                        <a:t>NGUYÊN</a:t>
                      </a:r>
                      <a:r>
                        <a:rPr lang="en-US" sz="1400" baseline="0" smtClean="0">
                          <a:solidFill>
                            <a:srgbClr val="FFFF00"/>
                          </a:solidFill>
                          <a:latin typeface="+mn-lt"/>
                        </a:rPr>
                        <a:t> NHÂN</a:t>
                      </a:r>
                      <a:endParaRPr lang="en-US" sz="1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  <a:latin typeface="+mn-lt"/>
                        </a:rPr>
                        <a:t>CÁCH</a:t>
                      </a:r>
                      <a:r>
                        <a:rPr lang="en-US" sz="1400" baseline="0" smtClean="0">
                          <a:solidFill>
                            <a:srgbClr val="FFFF00"/>
                          </a:solidFill>
                          <a:latin typeface="+mn-lt"/>
                        </a:rPr>
                        <a:t> KHẮC PHỤC</a:t>
                      </a:r>
                      <a:endParaRPr lang="en-US" sz="1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thải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nhiều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có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sạch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hoặc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ít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RO bị thủng, hỏng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thay thế màng RO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Van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flow bị thủng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Thay van Flow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mới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Hỏng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</a:rPr>
                        <a:t> van một chiều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</a:rPr>
                        <a:t> tra thay van một chiều mới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lực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bơm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không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đủ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Thay nguồn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mới, hoặc đầu bơm mới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uống có vị lạ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Lõi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lọc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quá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thời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Kiểm tra thay thế lõi lọc theo đúng thời gian khuyến nghị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bị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lỗi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thủng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thay thế màng RO mới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Trị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số TDS nước sạch cao ngang hoặc hơn nước đầu vào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Khuyết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tật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nhựa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cốc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thay thế cốc RO mới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Màng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lọc RO bị thủng, hỏng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Kiểm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tra thay thế màng lọc RO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mới chưa sục rửa sạch sẽ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Sục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rửa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lại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máy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xả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từ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– 2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bình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nước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đầy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trong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tích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áp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9939" y="5042118"/>
            <a:ext cx="906303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u="sng" dirty="0" err="1" smtClean="0">
                <a:latin typeface="+mj-lt"/>
              </a:rPr>
              <a:t>Một</a:t>
            </a:r>
            <a:r>
              <a:rPr lang="en-US" b="1" u="sng" dirty="0" smtClean="0">
                <a:latin typeface="+mj-lt"/>
              </a:rPr>
              <a:t> </a:t>
            </a:r>
            <a:r>
              <a:rPr lang="en-US" b="1" u="sng" dirty="0" err="1" smtClean="0">
                <a:latin typeface="+mj-lt"/>
              </a:rPr>
              <a:t>số</a:t>
            </a:r>
            <a:r>
              <a:rPr lang="en-US" b="1" u="sng" dirty="0" smtClean="0">
                <a:latin typeface="+mj-lt"/>
              </a:rPr>
              <a:t> </a:t>
            </a:r>
            <a:r>
              <a:rPr lang="en-US" b="1" u="sng" dirty="0" err="1" smtClean="0">
                <a:latin typeface="+mj-lt"/>
              </a:rPr>
              <a:t>lưu</a:t>
            </a:r>
            <a:r>
              <a:rPr lang="en-US" b="1" u="sng" dirty="0" smtClean="0">
                <a:latin typeface="+mj-lt"/>
              </a:rPr>
              <a:t> ý: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đây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lỗi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bản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phương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pháp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khắc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phục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sử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dụng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MLN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sau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kiểm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khắc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phục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lọc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RO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vẫn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thường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vui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long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hệ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nơi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mua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sản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phẩm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nhất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hệ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Trung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Tâm CSKH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Tập Đoàn TÂN Á ĐẠI THÀNH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hỗ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trợ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tư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vấn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sửa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chữa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thông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qua hotline 18006668 (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miễn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phí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kỹ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thuật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bảo hành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khắc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phục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lỗi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hỏng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nếu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khăn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hệ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kỹ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thuật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TTQLCL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tư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vấn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hỗ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trợ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12683"/>
            <a:ext cx="780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V. CÁCH KHẮC PHỤC MỘT SỐ LỖI MLN NEO AMBIENT 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07892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7"/>
            <a:ext cx="1104901" cy="56661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67313"/>
              </p:ext>
            </p:extLst>
          </p:nvPr>
        </p:nvGraphicFramePr>
        <p:xfrm>
          <a:off x="-9938" y="665667"/>
          <a:ext cx="9143998" cy="619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38"/>
                <a:gridCol w="1953202"/>
                <a:gridCol w="2831325"/>
                <a:gridCol w="3816133"/>
              </a:tblGrid>
              <a:tr h="3110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FF00"/>
                          </a:solidFill>
                        </a:rPr>
                        <a:t>Hiện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tượng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FF00"/>
                          </a:solidFill>
                        </a:rPr>
                        <a:t>Nguyên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Nhân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FF00"/>
                          </a:solidFill>
                        </a:rPr>
                        <a:t>Cách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khắc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phục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72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Máy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được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ít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. Sau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đó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Do van áp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cao ngắt dưới 35 PSI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chỉnh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tăng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áp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hay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mới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74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Bình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tích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áp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hết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khí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bơm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bổ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sung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khí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thay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BTA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06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Vẫn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nhưng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được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lạnh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Van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phải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thay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817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Đứt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rắc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 “ Cool”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trắng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Cool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Đấu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nối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06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Vẫn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có đèn đỏ báo nhưng không lấy được nước nóng </a:t>
                      </a:r>
                    </a:p>
                    <a:p>
                      <a:pPr algn="just"/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( không cháy khô )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Van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hỏng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thay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244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Đứt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rắc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 “ J2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Đỏ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đen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trắng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J2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Đấu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nối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0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đỏ báo nhưng không lấy được nước nóng </a:t>
                      </a:r>
                    </a:p>
                    <a:p>
                      <a:pPr algn="just"/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( cháy khô bộ đốt )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Đứt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cụm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rắc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“ Hot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-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(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Đỏ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đen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Hot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thay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nếu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Reset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trước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mát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sau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đó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8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có đèn báo bộ bảng mạch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Đứt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hoặc lỏng cụm rắc cắm “ 24V ” trên bảng mạch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KT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Vàng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24V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Đấu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nối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4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đỏ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vòi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nhưng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vẫn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lấy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được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Đứt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lỏng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cụm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rắc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gree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hot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gree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red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đỏ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trắng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GREE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cắm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đen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đỏ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trí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“ RED ”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báo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đỏ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6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đun nóng không hoạt động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Do không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có điện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KT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rắc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N3-N4 (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hai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trắng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654">
                <a:tc v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smtClean="0">
                          <a:solidFill>
                            <a:schemeClr val="tx1"/>
                          </a:solidFill>
                        </a:rPr>
                        <a:t>Do bộ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</a:rPr>
                        <a:t> đun nóng bị hỏng, cháy khô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Reset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rơle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trên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nóng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thay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mới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2876" y="119200"/>
            <a:ext cx="780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V. CÁCH KHẮC PHỤC MỘT SỐ LỖI MLN NEO AMBIENT - HOT 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865903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8800" y="160337"/>
            <a:ext cx="7656073" cy="677069"/>
          </a:xfrm>
        </p:spPr>
        <p:txBody>
          <a:bodyPr/>
          <a:lstStyle/>
          <a:p>
            <a:pPr marL="1314450" indent="-1200150" defTabSz="828675" eaLnBrk="1" hangingPunct="1">
              <a:tabLst>
                <a:tab pos="1543050" algn="l"/>
                <a:tab pos="1600200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PHẦN VI: QUY CHẾ BẢO HÀNH MÁY LỌC NƯỚC</a:t>
            </a:r>
            <a:endParaRPr lang="en-US" altLang="en-US" sz="2000" dirty="0" smtClean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26991"/>
              </p:ext>
            </p:extLst>
          </p:nvPr>
        </p:nvGraphicFramePr>
        <p:xfrm>
          <a:off x="155575" y="1342231"/>
          <a:ext cx="8916549" cy="5340705"/>
        </p:xfrm>
        <a:graphic>
          <a:graphicData uri="http://schemas.openxmlformats.org/drawingml/2006/table">
            <a:tbl>
              <a:tblPr/>
              <a:tblGrid>
                <a:gridCol w="464279"/>
                <a:gridCol w="3981112"/>
                <a:gridCol w="2946009"/>
                <a:gridCol w="1525149"/>
              </a:tblGrid>
              <a:tr h="343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SST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hành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mua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xuất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20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Bảo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hành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sản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phẩm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b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tháng</a:t>
                      </a:r>
                      <a:endParaRPr lang="en-US" sz="1800" b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Đối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với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các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vật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tư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tiêu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hao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các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lõi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lọc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Không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được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bảo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hành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khi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sử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34" charset="-127"/>
                          <a:cs typeface="+mn-cs"/>
                        </a:rPr>
                        <a:t>dụng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1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hao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màng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vòng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20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tiên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ít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nhỏ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giọt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Hỗ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trợ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sục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màng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khắc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phục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phí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6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Linh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kiện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Bơm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van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thấp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van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tháng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tháng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5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đèn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UV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hành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Vỏ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và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kiện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kèm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hành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3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Gulim" pitchFamily="34" charset="-127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Tủ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Inox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và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tấm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kính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lỗi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bong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kính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và bong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tấm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inox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tủ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</a:t>
                      </a:r>
                      <a:endParaRPr lang="en-US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Vòi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rỉ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endParaRPr lang="en-US" dirty="0"/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5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</a:t>
                      </a:r>
                      <a:endParaRPr lang="en-US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Vòi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bị</a:t>
                      </a:r>
                      <a:r>
                        <a:rPr lang="en-US" baseline="0" dirty="0" smtClean="0"/>
                        <a:t> ố </a:t>
                      </a:r>
                      <a:r>
                        <a:rPr lang="en-US" baseline="0" dirty="0" err="1" smtClean="0"/>
                        <a:t>gỉ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móp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méo</a:t>
                      </a:r>
                      <a:r>
                        <a:rPr lang="en-US" baseline="0" dirty="0" smtClean="0"/>
                        <a:t>, </a:t>
                      </a:r>
                      <a:endParaRPr lang="en-US" dirty="0"/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anose="02020603050405020304" pitchFamily="18" charset="0"/>
                        </a:rPr>
                        <a:t>hành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981869"/>
            <a:ext cx="7056438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6"/>
            <a:ext cx="1562845" cy="8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5" y="981869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821" y="1213800"/>
            <a:ext cx="9091665" cy="564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,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bởi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 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hãng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Tập </a:t>
            </a:r>
            <a:r>
              <a:rPr lang="en-US" sz="2000" dirty="0" err="1"/>
              <a:t>đoàn</a:t>
            </a:r>
            <a:r>
              <a:rPr lang="en-US" sz="2000" dirty="0"/>
              <a:t> Tân Á Đại Thành. </a:t>
            </a:r>
            <a:endParaRPr lang="en-US" sz="2000" dirty="0" smtClean="0"/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do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,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vẹn</a:t>
            </a:r>
            <a:r>
              <a:rPr lang="en-US" sz="2000" dirty="0"/>
              <a:t> và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sửa</a:t>
            </a:r>
            <a:r>
              <a:rPr lang="en-US" sz="2000" dirty="0"/>
              <a:t> </a:t>
            </a:r>
            <a:r>
              <a:rPr lang="en-US" sz="2000" dirty="0" err="1"/>
              <a:t>chữa</a:t>
            </a:r>
            <a:r>
              <a:rPr lang="en-US" sz="2000" dirty="0"/>
              <a:t> </a:t>
            </a:r>
            <a:r>
              <a:rPr lang="en-US" sz="2000" dirty="0" err="1"/>
              <a:t>tẩy</a:t>
            </a:r>
            <a:r>
              <a:rPr lang="en-US" sz="2000" dirty="0"/>
              <a:t> </a:t>
            </a:r>
            <a:r>
              <a:rPr lang="en-US" sz="2000" dirty="0" err="1"/>
              <a:t>xóa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trùng</a:t>
            </a:r>
            <a:r>
              <a:rPr lang="en-US" sz="2000" dirty="0"/>
              <a:t> </a:t>
            </a:r>
            <a:r>
              <a:rPr lang="en-US" sz="2000" dirty="0" err="1"/>
              <a:t>khớp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dụng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lắp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,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,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đích</a:t>
            </a:r>
            <a:r>
              <a:rPr lang="en-US" sz="2000" dirty="0"/>
              <a:t>,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smtClean="0"/>
              <a:t> và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kỹ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lỗi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 smtClean="0"/>
              <a:t>..</a:t>
            </a: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 smtClean="0"/>
              <a:t>hành</a:t>
            </a:r>
            <a:endParaRPr lang="en-US" sz="2000" dirty="0" smtClean="0"/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tem </a:t>
            </a:r>
            <a:r>
              <a:rPr lang="en-US" sz="2000" dirty="0" err="1"/>
              <a:t>niêm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 smtClean="0"/>
              <a:t>xuất</a:t>
            </a:r>
            <a:endParaRPr lang="en-US" sz="2000" dirty="0" smtClean="0"/>
          </a:p>
          <a:p>
            <a:pPr marL="0" indent="0" algn="just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200" b="1" kern="0" dirty="0">
                <a:cs typeface="Times New Roman" panose="02020603050405020304" pitchFamily="18" charset="0"/>
              </a:rPr>
              <a:t>6.3 </a:t>
            </a:r>
            <a:r>
              <a:rPr lang="en-US" sz="2200" b="1" kern="0" dirty="0" err="1">
                <a:cs typeface="Times New Roman" panose="02020603050405020304" pitchFamily="18" charset="0"/>
              </a:rPr>
              <a:t>Sản</a:t>
            </a:r>
            <a:r>
              <a:rPr lang="en-US" sz="2200" b="1" kern="0" dirty="0"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cs typeface="Times New Roman" panose="02020603050405020304" pitchFamily="18" charset="0"/>
              </a:rPr>
              <a:t>phẩm</a:t>
            </a:r>
            <a:r>
              <a:rPr lang="en-US" sz="2200" b="1" kern="0" dirty="0"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cs typeface="Times New Roman" panose="02020603050405020304" pitchFamily="18" charset="0"/>
              </a:rPr>
              <a:t>được</a:t>
            </a:r>
            <a:r>
              <a:rPr lang="en-US" sz="2200" b="1" kern="0" dirty="0"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cs typeface="Times New Roman" panose="02020603050405020304" pitchFamily="18" charset="0"/>
              </a:rPr>
              <a:t>bảo</a:t>
            </a:r>
            <a:r>
              <a:rPr lang="en-US" sz="2200" b="1" kern="0" dirty="0"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cs typeface="Times New Roman" panose="02020603050405020304" pitchFamily="18" charset="0"/>
              </a:rPr>
              <a:t>hành</a:t>
            </a:r>
            <a:endParaRPr lang="en-US" sz="2200" b="1" kern="0" dirty="0">
              <a:cs typeface="Times New Roman" panose="02020603050405020304" pitchFamily="18" charset="0"/>
            </a:endParaRP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bảo hành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cấp </a:t>
            </a:r>
            <a:r>
              <a:rPr lang="en-US" sz="2000" dirty="0" err="1"/>
              <a:t>bởi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/>
              <a:t>hãng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Tập đoàn.</a:t>
            </a:r>
          </a:p>
          <a:p>
            <a:pPr marL="0" indent="0" algn="just" eaLnBrk="1" latinLnBrk="1" hangingPunct="1">
              <a:buNone/>
              <a:tabLst>
                <a:tab pos="228600" algn="l"/>
              </a:tabLst>
              <a:defRPr/>
            </a:pPr>
            <a:endParaRPr lang="en-US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28800" y="160337"/>
            <a:ext cx="7656073" cy="6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314450" indent="-1200150" defTabSz="828675" eaLnBrk="1" hangingPunct="1">
              <a:tabLst>
                <a:tab pos="1543050" algn="l"/>
                <a:tab pos="1600200" algn="l"/>
              </a:tabLst>
            </a:pPr>
            <a:r>
              <a:rPr lang="en-US" altLang="en-US" sz="2000" b="1" kern="0" dirty="0" smtClean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PHẦN VI: QUY CHẾ BẢO HÀNH MÁY LỌC NƯỚC</a:t>
            </a:r>
            <a:endParaRPr lang="en-US" altLang="en-US" sz="2000" kern="0" dirty="0" smtClean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6"/>
            <a:ext cx="1562845" cy="8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5" y="981869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22716" y="1043045"/>
            <a:ext cx="9091665" cy="59673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900" dirty="0" smtClean="0"/>
              <a:t>.</a:t>
            </a: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/ tem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,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tẩy</a:t>
            </a:r>
            <a:r>
              <a:rPr lang="en-US" sz="2000" dirty="0"/>
              <a:t> </a:t>
            </a:r>
            <a:r>
              <a:rPr lang="en-US" sz="2000" dirty="0" err="1"/>
              <a:t>xóa</a:t>
            </a:r>
            <a:r>
              <a:rPr lang="en-US" sz="2000" dirty="0"/>
              <a:t>, </a:t>
            </a:r>
            <a:r>
              <a:rPr lang="en-US" sz="2000" dirty="0" err="1" smtClean="0"/>
              <a:t>sửa</a:t>
            </a:r>
            <a:r>
              <a:rPr lang="en-US" sz="2000" dirty="0" smtClean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smtClean="0"/>
              <a:t>     dung,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 smtClean="0"/>
              <a:t>trạng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đích</a:t>
            </a:r>
            <a:r>
              <a:rPr lang="en-US" sz="2000" dirty="0"/>
              <a:t>,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và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   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dirty="0" err="1"/>
              <a:t>Lắp</a:t>
            </a:r>
            <a:r>
              <a:rPr lang="en-US" sz="2000" b="1" dirty="0"/>
              <a:t> </a:t>
            </a:r>
            <a:r>
              <a:rPr lang="en-US" sz="2000" b="1" dirty="0" err="1"/>
              <a:t>đặt</a:t>
            </a:r>
            <a:r>
              <a:rPr lang="en-US" sz="2000" b="1" dirty="0"/>
              <a:t>, </a:t>
            </a:r>
            <a:r>
              <a:rPr lang="en-US" sz="2000" b="1" dirty="0" err="1"/>
              <a:t>bảo</a:t>
            </a:r>
            <a:r>
              <a:rPr lang="en-US" sz="2000" b="1" dirty="0"/>
              <a:t> </a:t>
            </a:r>
            <a:r>
              <a:rPr lang="en-US" sz="2000" b="1" dirty="0" err="1"/>
              <a:t>quản</a:t>
            </a:r>
            <a:r>
              <a:rPr lang="en-US" sz="2000" b="1" dirty="0"/>
              <a:t>, 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,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, </a:t>
            </a:r>
            <a:r>
              <a:rPr lang="en-US" sz="2000" dirty="0" err="1"/>
              <a:t>khuyến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Times New Roman" panose="02020603050405020304" pitchFamily="18" charset="0"/>
              <a:buChar char="–"/>
              <a:tabLst>
                <a:tab pos="228600" algn="l"/>
              </a:tabLst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vẹn</a:t>
            </a:r>
            <a:r>
              <a:rPr lang="en-US" sz="2000" dirty="0"/>
              <a:t>, </a:t>
            </a:r>
            <a:r>
              <a:rPr lang="en-US" sz="2000" dirty="0" err="1" smtClean="0"/>
              <a:t>hư</a:t>
            </a:r>
            <a:r>
              <a:rPr lang="en-US" sz="2000" dirty="0" smtClean="0"/>
              <a:t> </a:t>
            </a:r>
            <a:r>
              <a:rPr lang="en-US" sz="2000" dirty="0" err="1"/>
              <a:t>hỏng</a:t>
            </a:r>
            <a:r>
              <a:rPr lang="en-US" sz="2000" dirty="0"/>
              <a:t> do </a:t>
            </a:r>
            <a:r>
              <a:rPr lang="en-US" sz="2000" dirty="0" err="1"/>
              <a:t>lắp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, </a:t>
            </a:r>
            <a:r>
              <a:rPr lang="en-US" sz="2000" dirty="0" err="1"/>
              <a:t>nứt</a:t>
            </a:r>
            <a:r>
              <a:rPr lang="en-US" sz="2000" dirty="0"/>
              <a:t> </a:t>
            </a:r>
            <a:r>
              <a:rPr lang="en-US" sz="2000" dirty="0" err="1"/>
              <a:t>vỡ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chạm</a:t>
            </a:r>
            <a:r>
              <a:rPr lang="en-US" sz="2000" dirty="0" smtClean="0"/>
              <a:t> </a:t>
            </a:r>
            <a:r>
              <a:rPr lang="en-US" sz="2000" dirty="0"/>
              <a:t>do </a:t>
            </a:r>
            <a:r>
              <a:rPr lang="en-US" sz="2000" dirty="0" err="1" smtClean="0"/>
              <a:t>vận</a:t>
            </a:r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Times New Roman" panose="02020603050405020304" pitchFamily="18" charset="0"/>
              <a:buChar char="–"/>
              <a:tabLst>
                <a:tab pos="228600" algn="l"/>
              </a:tabLst>
              <a:defRPr/>
            </a:pPr>
            <a:r>
              <a:rPr lang="en-US" sz="2000" b="1" i="1" dirty="0" err="1"/>
              <a:t>Máy</a:t>
            </a:r>
            <a:r>
              <a:rPr lang="en-US" sz="2000" b="1" i="1" dirty="0"/>
              <a:t> </a:t>
            </a:r>
            <a:r>
              <a:rPr lang="en-US" sz="2000" b="1" i="1" dirty="0" err="1"/>
              <a:t>lọc</a:t>
            </a:r>
            <a:r>
              <a:rPr lang="en-US" sz="2000" b="1" i="1" dirty="0"/>
              <a:t> </a:t>
            </a:r>
            <a:r>
              <a:rPr lang="en-US" sz="2000" b="1" i="1" dirty="0" err="1"/>
              <a:t>nước</a:t>
            </a:r>
            <a:r>
              <a:rPr lang="en-US" sz="2000" b="1" i="1" dirty="0"/>
              <a:t> </a:t>
            </a:r>
            <a:r>
              <a:rPr lang="en-US" sz="2000" b="1" i="1" dirty="0" err="1"/>
              <a:t>bị</a:t>
            </a:r>
            <a:r>
              <a:rPr lang="en-US" sz="2000" b="1" i="1" dirty="0"/>
              <a:t> </a:t>
            </a:r>
            <a:r>
              <a:rPr lang="en-US" sz="2000" b="1" i="1" dirty="0" err="1"/>
              <a:t>hỏng</a:t>
            </a:r>
            <a:r>
              <a:rPr lang="en-US" sz="2000" b="1" i="1" dirty="0"/>
              <a:t> </a:t>
            </a:r>
            <a:r>
              <a:rPr lang="en-US" sz="2000" b="1" i="1" dirty="0" err="1"/>
              <a:t>bởi</a:t>
            </a:r>
            <a:r>
              <a:rPr lang="en-US" sz="2000" b="1" i="1" dirty="0"/>
              <a:t> </a:t>
            </a:r>
            <a:r>
              <a:rPr lang="en-US" sz="2000" b="1" i="1" dirty="0" err="1"/>
              <a:t>tác</a:t>
            </a:r>
            <a:r>
              <a:rPr lang="en-US" sz="2000" b="1" i="1" dirty="0"/>
              <a:t> </a:t>
            </a:r>
            <a:r>
              <a:rPr lang="en-US" sz="2000" b="1" i="1" dirty="0" err="1"/>
              <a:t>động</a:t>
            </a:r>
            <a:r>
              <a:rPr lang="en-US" sz="2000" b="1" i="1" dirty="0"/>
              <a:t> </a:t>
            </a:r>
            <a:r>
              <a:rPr lang="en-US" sz="2000" b="1" i="1" dirty="0" err="1"/>
              <a:t>vật</a:t>
            </a:r>
            <a:r>
              <a:rPr lang="en-US" sz="2000" b="1" i="1" dirty="0"/>
              <a:t> lý: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chạm</a:t>
            </a:r>
            <a:r>
              <a:rPr lang="en-US" sz="2000" dirty="0"/>
              <a:t> </a:t>
            </a:r>
            <a:r>
              <a:rPr lang="en-US" sz="2000" dirty="0" err="1"/>
              <a:t>nứt</a:t>
            </a:r>
            <a:r>
              <a:rPr lang="en-US" sz="2000" dirty="0"/>
              <a:t> </a:t>
            </a:r>
            <a:r>
              <a:rPr lang="en-US" sz="2000" dirty="0" err="1" smtClean="0"/>
              <a:t>vỡ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quá</a:t>
            </a:r>
            <a:r>
              <a:rPr lang="en-US" sz="2000" dirty="0" smtClean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do </a:t>
            </a:r>
            <a:r>
              <a:rPr lang="en-US" sz="2000" dirty="0" err="1"/>
              <a:t>lắp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.</a:t>
            </a:r>
          </a:p>
          <a:p>
            <a:pPr algn="just" eaLnBrk="1" latinLnBrk="1" hangingPunct="1">
              <a:buFont typeface="Times New Roman" panose="02020603050405020304" pitchFamily="18" charset="0"/>
              <a:buChar char="–"/>
              <a:tabLst>
                <a:tab pos="228600" algn="l"/>
              </a:tabLst>
              <a:defRPr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linh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lọc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hư</a:t>
            </a:r>
            <a:r>
              <a:rPr lang="en-US" sz="2000" dirty="0"/>
              <a:t> </a:t>
            </a:r>
            <a:r>
              <a:rPr lang="en-US" sz="2000" dirty="0" err="1"/>
              <a:t>hỏng</a:t>
            </a:r>
            <a:r>
              <a:rPr lang="en-US" sz="2000" dirty="0"/>
              <a:t> do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 smtClean="0"/>
              <a:t>hợp</a:t>
            </a:r>
            <a:endParaRPr lang="en-US" sz="2000" dirty="0" smtClean="0"/>
          </a:p>
          <a:p>
            <a:pPr algn="just" eaLnBrk="1" latinLnBrk="1" hangingPunct="1">
              <a:buFont typeface="Times New Roman" panose="02020603050405020304" pitchFamily="18" charset="0"/>
              <a:buChar char="–"/>
              <a:tabLst>
                <a:tab pos="228600" algn="l"/>
              </a:tabLst>
              <a:defRPr/>
            </a:pPr>
            <a:r>
              <a:rPr lang="en-US" sz="2000" dirty="0" err="1"/>
              <a:t>Khách</a:t>
            </a:r>
            <a:r>
              <a:rPr lang="en-US" sz="2000" dirty="0"/>
              <a:t> </a:t>
            </a:r>
            <a:r>
              <a:rPr lang="en-US" sz="2000" dirty="0" err="1"/>
              <a:t>hàng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̃ </a:t>
            </a:r>
            <a:r>
              <a:rPr lang="en-US" sz="2000" dirty="0" err="1"/>
              <a:t>tư</a:t>
            </a:r>
            <a:r>
              <a:rPr lang="en-US" sz="2000" dirty="0"/>
              <a:t>̣ can </a:t>
            </a:r>
            <a:r>
              <a:rPr lang="en-US" sz="2000" dirty="0" err="1"/>
              <a:t>thiệp</a:t>
            </a:r>
            <a:r>
              <a:rPr lang="en-US" sz="2000" dirty="0"/>
              <a:t> </a:t>
            </a:r>
            <a:r>
              <a:rPr lang="en-US" sz="2000" dirty="0" err="1"/>
              <a:t>vào</a:t>
            </a:r>
            <a:r>
              <a:rPr lang="en-US" sz="2000" dirty="0"/>
              <a:t> </a:t>
            </a:r>
            <a:r>
              <a:rPr lang="en-US" sz="2000" dirty="0" err="1"/>
              <a:t>sản</a:t>
            </a:r>
            <a:r>
              <a:rPr lang="en-US" sz="2000" dirty="0"/>
              <a:t> </a:t>
            </a:r>
            <a:r>
              <a:rPr lang="en-US" sz="2000" dirty="0" err="1"/>
              <a:t>phẩm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phát</a:t>
            </a:r>
            <a:r>
              <a:rPr lang="en-US" sz="2000" dirty="0"/>
              <a:t> </a:t>
            </a:r>
            <a:r>
              <a:rPr lang="en-US" sz="2000" dirty="0" err="1"/>
              <a:t>hiện</a:t>
            </a:r>
            <a:r>
              <a:rPr lang="en-US" sz="2000" dirty="0"/>
              <a:t> </a:t>
            </a:r>
            <a:r>
              <a:rPr lang="en-US" sz="2000" dirty="0" err="1"/>
              <a:t>hỏng</a:t>
            </a:r>
            <a:r>
              <a:rPr lang="en-US" sz="2000" dirty="0"/>
              <a:t> </a:t>
            </a:r>
            <a:r>
              <a:rPr lang="en-US" sz="2000" dirty="0" err="1"/>
              <a:t>hóc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tư</a:t>
            </a:r>
            <a:r>
              <a:rPr lang="en-US" sz="2000" dirty="0"/>
              <a:t>̣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sửa</a:t>
            </a:r>
            <a:r>
              <a:rPr lang="en-US" sz="2000" dirty="0"/>
              <a:t> </a:t>
            </a:r>
            <a:r>
              <a:rPr lang="en-US" sz="2000" dirty="0" err="1" smtClean="0"/>
              <a:t>chữa</a:t>
            </a:r>
            <a:r>
              <a:rPr lang="en-US" sz="2000" dirty="0" smtClean="0"/>
              <a:t>   </a:t>
            </a:r>
            <a:r>
              <a:rPr lang="en-US" sz="2000" dirty="0" err="1" smtClean="0"/>
              <a:t>tại</a:t>
            </a:r>
            <a:r>
              <a:rPr lang="en-US" sz="2000" dirty="0" smtClean="0"/>
              <a:t> </a:t>
            </a:r>
            <a:r>
              <a:rPr lang="en-US" sz="2000" dirty="0" err="1" smtClean="0"/>
              <a:t>các</a:t>
            </a:r>
            <a:r>
              <a:rPr lang="en-US" sz="2000" dirty="0" smtClean="0"/>
              <a:t> </a:t>
            </a:r>
            <a:r>
              <a:rPr lang="en-US" sz="2000" dirty="0"/>
              <a:t>trung tâm </a:t>
            </a:r>
            <a:r>
              <a:rPr lang="en-US" sz="2000" dirty="0" err="1"/>
              <a:t>bảo</a:t>
            </a:r>
            <a:r>
              <a:rPr lang="en-US" sz="2000" dirty="0"/>
              <a:t> </a:t>
            </a:r>
            <a:r>
              <a:rPr lang="en-US" sz="2000" dirty="0" err="1"/>
              <a:t>hành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được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̣ </a:t>
            </a:r>
            <a:r>
              <a:rPr lang="en-US" sz="2000" dirty="0" err="1"/>
              <a:t>ủy</a:t>
            </a:r>
            <a:r>
              <a:rPr lang="en-US" sz="2000" dirty="0"/>
              <a:t> </a:t>
            </a:r>
            <a:r>
              <a:rPr lang="en-US" sz="2000" dirty="0" err="1"/>
              <a:t>nhiệm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hãng</a:t>
            </a:r>
            <a:r>
              <a:rPr lang="en-US" sz="2000" dirty="0" smtClean="0"/>
              <a:t>..</a:t>
            </a:r>
          </a:p>
          <a:p>
            <a:pPr algn="just" eaLnBrk="1" latinLnBrk="1" hangingPunct="1">
              <a:buFont typeface="Times New Roman" panose="02020603050405020304" pitchFamily="18" charset="0"/>
              <a:buChar char="–"/>
              <a:tabLst>
                <a:tab pos="228600" algn="l"/>
              </a:tabLst>
              <a:defRPr/>
            </a:pPr>
            <a:r>
              <a:rPr lang="en-US" sz="2000" dirty="0"/>
              <a:t>Do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khách </a:t>
            </a:r>
            <a:r>
              <a:rPr lang="en-US" sz="2000" dirty="0" err="1"/>
              <a:t>quan</a:t>
            </a:r>
            <a:r>
              <a:rPr lang="en-US" sz="2000" dirty="0"/>
              <a:t>,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,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tầm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soát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(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, </a:t>
            </a:r>
            <a:r>
              <a:rPr lang="en-US" sz="2000" dirty="0" err="1"/>
              <a:t>thiên</a:t>
            </a:r>
            <a:r>
              <a:rPr lang="en-US" sz="2000" dirty="0"/>
              <a:t> tai, </a:t>
            </a:r>
            <a:r>
              <a:rPr lang="en-US" sz="2000" dirty="0" err="1"/>
              <a:t>hỏa</a:t>
            </a:r>
            <a:r>
              <a:rPr lang="en-US" sz="2000" dirty="0"/>
              <a:t> </a:t>
            </a:r>
            <a:r>
              <a:rPr lang="en-US" sz="2000" dirty="0" err="1"/>
              <a:t>hoạn</a:t>
            </a:r>
            <a:r>
              <a:rPr lang="en-US" sz="2000" dirty="0"/>
              <a:t>, tai </a:t>
            </a:r>
            <a:r>
              <a:rPr lang="en-US" sz="2000" dirty="0" err="1"/>
              <a:t>nạn</a:t>
            </a:r>
            <a:r>
              <a:rPr lang="en-US" sz="2000" dirty="0"/>
              <a:t>, </a:t>
            </a:r>
            <a:r>
              <a:rPr lang="en-US" sz="2000" dirty="0" err="1"/>
              <a:t>chiến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tranh</a:t>
            </a:r>
            <a:r>
              <a:rPr lang="en-US" sz="2000" dirty="0"/>
              <a:t>…)</a:t>
            </a:r>
            <a:endParaRPr lang="en-US" sz="2000" dirty="0" smtClean="0"/>
          </a:p>
          <a:p>
            <a:pPr algn="just" eaLnBrk="1" latinLnBrk="1" hangingPunct="1">
              <a:buFont typeface="Times New Roman" panose="02020603050405020304" pitchFamily="18" charset="0"/>
              <a:buChar char="–"/>
              <a:tabLst>
                <a:tab pos="228600" algn="l"/>
              </a:tabLst>
              <a:defRPr/>
            </a:pPr>
            <a:endParaRPr 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6"/>
            <a:ext cx="1562845" cy="8014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160337"/>
            <a:ext cx="7656073" cy="6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314450" indent="-1200150" defTabSz="828675" eaLnBrk="1" hangingPunct="1">
              <a:tabLst>
                <a:tab pos="1543050" algn="l"/>
                <a:tab pos="1600200" algn="l"/>
              </a:tabLst>
            </a:pPr>
            <a:r>
              <a:rPr lang="en-US" altLang="en-US" sz="2000" b="1" kern="0" dirty="0" smtClean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PHẦN VI: QUY CHẾ BẢO HÀNH MÁY LỌC NƯỚC</a:t>
            </a:r>
            <a:endParaRPr lang="en-US" altLang="en-US" sz="2000" kern="0" dirty="0" smtClean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5" y="981869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213801"/>
            <a:ext cx="9091665" cy="2291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/>
              <a:t>Sản</a:t>
            </a:r>
            <a:r>
              <a:rPr lang="en-US" sz="2200" dirty="0"/>
              <a:t> </a:t>
            </a:r>
            <a:r>
              <a:rPr lang="en-US" sz="2200" dirty="0" err="1"/>
              <a:t>phẩm</a:t>
            </a:r>
            <a:r>
              <a:rPr lang="en-US" sz="2200" dirty="0"/>
              <a:t> </a:t>
            </a:r>
            <a:r>
              <a:rPr lang="en-US" sz="2200" dirty="0" err="1"/>
              <a:t>ngay</a:t>
            </a:r>
            <a:r>
              <a:rPr lang="en-US" sz="2200" dirty="0"/>
              <a:t> </a:t>
            </a:r>
            <a:r>
              <a:rPr lang="en-US" sz="2200" dirty="0" err="1"/>
              <a:t>khi</a:t>
            </a:r>
            <a:r>
              <a:rPr lang="en-US" sz="2200" dirty="0"/>
              <a:t> </a:t>
            </a:r>
            <a:r>
              <a:rPr lang="en-US" sz="2200" dirty="0" err="1"/>
              <a:t>mua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, </a:t>
            </a:r>
            <a:r>
              <a:rPr lang="en-US" sz="2200" dirty="0" err="1"/>
              <a:t>chưa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:</a:t>
            </a:r>
          </a:p>
          <a:p>
            <a:pPr lvl="0"/>
            <a:r>
              <a:rPr lang="en-US" sz="2200" dirty="0" err="1"/>
              <a:t>Tủ</a:t>
            </a:r>
            <a:r>
              <a:rPr lang="en-US" sz="2200" dirty="0"/>
              <a:t> </a:t>
            </a:r>
            <a:r>
              <a:rPr lang="en-US" sz="2200" dirty="0" err="1"/>
              <a:t>đựng</a:t>
            </a:r>
            <a:r>
              <a:rPr lang="en-US" sz="2200" dirty="0"/>
              <a:t> </a:t>
            </a:r>
            <a:r>
              <a:rPr lang="en-US" sz="2200" dirty="0" err="1"/>
              <a:t>máy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móp</a:t>
            </a:r>
            <a:r>
              <a:rPr lang="en-US" sz="2200" dirty="0"/>
              <a:t> </a:t>
            </a:r>
            <a:r>
              <a:rPr lang="en-US" sz="2200" dirty="0" err="1"/>
              <a:t>méo</a:t>
            </a:r>
            <a:r>
              <a:rPr lang="en-US" sz="2200" dirty="0"/>
              <a:t>, </a:t>
            </a:r>
            <a:r>
              <a:rPr lang="en-US" sz="2200" dirty="0" err="1"/>
              <a:t>vỡ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kính</a:t>
            </a:r>
            <a:r>
              <a:rPr lang="en-US" sz="2200" dirty="0"/>
              <a:t>, </a:t>
            </a:r>
            <a:r>
              <a:rPr lang="en-US" sz="2200" dirty="0" err="1"/>
              <a:t>bóng</a:t>
            </a:r>
            <a:r>
              <a:rPr lang="en-US" sz="2200" dirty="0"/>
              <a:t> </a:t>
            </a:r>
            <a:r>
              <a:rPr lang="en-US" sz="2200" dirty="0" err="1"/>
              <a:t>tấm</a:t>
            </a:r>
            <a:r>
              <a:rPr lang="en-US" sz="2200" dirty="0"/>
              <a:t> </a:t>
            </a:r>
            <a:r>
              <a:rPr lang="en-US" sz="2200" dirty="0" err="1"/>
              <a:t>tráng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inox</a:t>
            </a:r>
            <a:r>
              <a:rPr lang="en-US" sz="2200" dirty="0"/>
              <a:t>.</a:t>
            </a:r>
          </a:p>
          <a:p>
            <a:pPr lvl="0"/>
            <a:r>
              <a:rPr lang="en-US" sz="2200" dirty="0" err="1"/>
              <a:t>Thiếu</a:t>
            </a:r>
            <a:r>
              <a:rPr lang="en-US" sz="2200" dirty="0"/>
              <a:t> </a:t>
            </a:r>
            <a:r>
              <a:rPr lang="en-US" sz="2200" dirty="0" err="1"/>
              <a:t>linh</a:t>
            </a:r>
            <a:r>
              <a:rPr lang="en-US" sz="2200" dirty="0"/>
              <a:t> </a:t>
            </a:r>
            <a:r>
              <a:rPr lang="en-US" sz="2200" dirty="0" err="1"/>
              <a:t>phụ</a:t>
            </a:r>
            <a:r>
              <a:rPr lang="en-US" sz="2200" dirty="0"/>
              <a:t> </a:t>
            </a:r>
            <a:r>
              <a:rPr lang="en-US" sz="2200" dirty="0" err="1"/>
              <a:t>kiện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kèm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Máy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chạy</a:t>
            </a:r>
            <a:r>
              <a:rPr lang="en-US" sz="2200" dirty="0"/>
              <a:t>, </a:t>
            </a:r>
            <a:r>
              <a:rPr lang="en-US" sz="2200" dirty="0" err="1"/>
              <a:t>nhân</a:t>
            </a:r>
            <a:r>
              <a:rPr lang="en-US" sz="2200" dirty="0"/>
              <a:t> </a:t>
            </a:r>
            <a:r>
              <a:rPr lang="en-US" sz="2200" dirty="0" err="1"/>
              <a:t>viên</a:t>
            </a:r>
            <a:r>
              <a:rPr lang="en-US" sz="2200" dirty="0"/>
              <a:t> </a:t>
            </a:r>
            <a:r>
              <a:rPr lang="en-US" sz="2200" dirty="0" err="1"/>
              <a:t>bảo</a:t>
            </a:r>
            <a:r>
              <a:rPr lang="en-US" sz="2200" dirty="0"/>
              <a:t> </a:t>
            </a:r>
            <a:r>
              <a:rPr lang="en-US" sz="2200" dirty="0" err="1"/>
              <a:t>hành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xử</a:t>
            </a:r>
            <a:r>
              <a:rPr lang="en-US" sz="2200" dirty="0"/>
              <a:t> lý </a:t>
            </a:r>
            <a:r>
              <a:rPr lang="en-US" sz="2200" dirty="0" err="1"/>
              <a:t>được</a:t>
            </a:r>
            <a:r>
              <a:rPr lang="en-US" sz="2200" dirty="0" smtClean="0"/>
              <a:t>.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6.5. </a:t>
            </a:r>
            <a:r>
              <a:rPr lang="en-US" sz="2200" b="1" dirty="0" err="1" smtClean="0"/>
              <a:t>Trường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hợp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được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hành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thức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sửa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chữa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miễn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phí</a:t>
            </a:r>
            <a:endParaRPr lang="en-US" sz="2200" b="1" dirty="0" smtClean="0"/>
          </a:p>
          <a:p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,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lỗi</a:t>
            </a:r>
            <a:r>
              <a:rPr lang="en-US" sz="2400" dirty="0"/>
              <a:t>,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cháy</a:t>
            </a:r>
            <a:r>
              <a:rPr lang="en-US" sz="2400" dirty="0"/>
              <a:t>, </a:t>
            </a:r>
            <a:r>
              <a:rPr lang="en-US" sz="2400" dirty="0" err="1"/>
              <a:t>chết</a:t>
            </a:r>
            <a:endParaRPr lang="en-US" sz="2400" dirty="0"/>
          </a:p>
          <a:p>
            <a:pPr lvl="0"/>
            <a:r>
              <a:rPr lang="en-US" sz="2400" dirty="0"/>
              <a:t>Van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, an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Bơm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cháy</a:t>
            </a:r>
            <a:r>
              <a:rPr lang="en-US" sz="2400" dirty="0"/>
              <a:t>, </a:t>
            </a:r>
            <a:r>
              <a:rPr lang="en-US" sz="2400" dirty="0" err="1"/>
              <a:t>hỏng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35946"/>
            <a:ext cx="1562845" cy="8014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160337"/>
            <a:ext cx="7656073" cy="6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314450" indent="-1200150" defTabSz="828675" eaLnBrk="1" hangingPunct="1">
              <a:tabLst>
                <a:tab pos="1543050" algn="l"/>
                <a:tab pos="1600200" algn="l"/>
              </a:tabLst>
            </a:pPr>
            <a:r>
              <a:rPr lang="en-US" altLang="en-US" sz="2000" b="1" kern="0" dirty="0" smtClean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PHẦN VI: QUY CHẾ BẢO HÀNH MÁY LỌC NƯỚC</a:t>
            </a:r>
            <a:endParaRPr lang="en-US" altLang="en-US" sz="2000" kern="0" dirty="0" smtClean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34" y="3124200"/>
            <a:ext cx="83481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CẢM ƠN QUÝ VỊ ĐÃ </a:t>
            </a:r>
            <a:r>
              <a:rPr lang="en-US" sz="35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lẮNG</a:t>
            </a:r>
            <a:r>
              <a:rPr lang="en-US" sz="35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NGHE</a:t>
            </a:r>
          </a:p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TRÂN TRỌNG!</a:t>
            </a:r>
            <a:endParaRPr lang="en-US" sz="35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1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99" y="1048053"/>
            <a:ext cx="2971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91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그림 18" descr="물 포스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594" r="48077" b="1428"/>
          <a:stretch>
            <a:fillRect/>
          </a:stretch>
        </p:blipFill>
        <p:spPr bwMode="auto">
          <a:xfrm>
            <a:off x="0" y="3810000"/>
            <a:ext cx="21526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그림 4" descr="57490_17624_46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45" y="3810000"/>
            <a:ext cx="243363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7" descr="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68" y="3802856"/>
            <a:ext cx="36988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11"/>
          <p:cNvSpPr>
            <a:spLocks noChangeArrowheads="1"/>
          </p:cNvSpPr>
          <p:nvPr/>
        </p:nvSpPr>
        <p:spPr bwMode="auto">
          <a:xfrm>
            <a:off x="4340" y="2006030"/>
            <a:ext cx="898842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sz="22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Hơn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55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80%</a:t>
            </a:r>
            <a:r>
              <a:rPr lang="en-US" altLang="ko-KR" sz="22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các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căn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bệnh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là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do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nước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kém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chất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lượng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gây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nên</a:t>
            </a:r>
            <a:r>
              <a:rPr lang="en-US" altLang="ko-KR" sz="2400" dirty="0">
                <a:solidFill>
                  <a:srgbClr val="000000"/>
                </a:solidFill>
                <a:latin typeface="+mj-lt"/>
                <a:ea typeface="굴림" pitchFamily="34" charset="-127"/>
              </a:rPr>
              <a:t>. </a:t>
            </a:r>
          </a:p>
          <a:p>
            <a:pPr eaLnBrk="1" latinLnBrk="1" hangingPunct="1"/>
            <a:endParaRPr lang="en-US" altLang="ko-KR" sz="1600" dirty="0" smtClean="0">
              <a:solidFill>
                <a:srgbClr val="000000"/>
              </a:solidFill>
              <a:latin typeface="+mj-lt"/>
              <a:ea typeface="굴림" pitchFamily="34" charset="-127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2218" y="1471617"/>
            <a:ext cx="5815552" cy="4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67" tIns="61083" rIns="122167" bIns="61083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Theo </a:t>
            </a:r>
            <a:r>
              <a:rPr lang="en-US" altLang="ko-KR" sz="2400" dirty="0" err="1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thống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kê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của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tổ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chức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Liên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+mn-lt"/>
                <a:ea typeface="굴림" pitchFamily="34" charset="-127"/>
              </a:rPr>
              <a:t>H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ợp </a:t>
            </a:r>
            <a:r>
              <a:rPr lang="en-US" altLang="ko-KR" sz="2400" dirty="0">
                <a:solidFill>
                  <a:srgbClr val="000000"/>
                </a:solidFill>
                <a:latin typeface="+mn-lt"/>
                <a:ea typeface="굴림" pitchFamily="34" charset="-127"/>
              </a:rPr>
              <a:t>Q</a:t>
            </a:r>
            <a:r>
              <a:rPr lang="en-US" altLang="ko-KR" sz="2400" dirty="0" smtClean="0">
                <a:solidFill>
                  <a:srgbClr val="000000"/>
                </a:solidFill>
                <a:latin typeface="+mn-lt"/>
                <a:ea typeface="굴림" pitchFamily="34" charset="-127"/>
              </a:rPr>
              <a:t>uốc</a:t>
            </a:r>
            <a:endParaRPr lang="en-US" altLang="ko-KR" sz="2400" dirty="0">
              <a:solidFill>
                <a:srgbClr val="000000"/>
              </a:solidFill>
              <a:latin typeface="+mn-lt"/>
              <a:ea typeface="굴림" pitchFamily="34" charset="-127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0" y="795425"/>
            <a:ext cx="7115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Uống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nước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kém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chất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lượng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ảnh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hưởng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?</a:t>
            </a:r>
            <a:endParaRPr kumimoji="0" lang="ko-KR" altLang="en-US" sz="2800" dirty="0">
              <a:solidFill>
                <a:srgbClr val="376092"/>
              </a:solidFill>
              <a:latin typeface="+mn-lt"/>
              <a:ea typeface="맑은 고딕" panose="020B0503020000020004" pitchFamily="34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4" y="84795"/>
            <a:ext cx="1104901" cy="5666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8052" y="120954"/>
            <a:ext cx="687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I. TỔNG QUAN VỀ MÁY LỌC NƯỚC RO </a:t>
            </a:r>
            <a:r>
              <a:rPr lang="en-US" sz="2000" b="1" dirty="0">
                <a:solidFill>
                  <a:srgbClr val="0070C0"/>
                </a:solidFill>
                <a:cs typeface="Times New Roman" pitchFamily="18" charset="0"/>
              </a:rPr>
              <a:t>NEO AMBIENT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96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926594" y="1923867"/>
            <a:ext cx="35734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kumimoji="0" lang="en-US" altLang="ko-KR" sz="60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kumimoji="0" lang="en-US" altLang="ko-KR" sz="60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kumimoji="0" lang="en-US" altLang="ko-KR" sz="6000" dirty="0" err="1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ko-KR" altLang="en-US" sz="60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5"/>
          <p:cNvSpPr>
            <a:spLocks noChangeArrowheads="1"/>
          </p:cNvSpPr>
          <p:nvPr/>
        </p:nvSpPr>
        <p:spPr bwMode="auto">
          <a:xfrm>
            <a:off x="-6543" y="1659968"/>
            <a:ext cx="715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marL="342900" indent="-342900" algn="just" eaLnBrk="1" latinLnBrk="1" hangingPunct="1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2"/>
          <p:cNvSpPr>
            <a:spLocks noChangeArrowheads="1"/>
          </p:cNvSpPr>
          <p:nvPr/>
        </p:nvSpPr>
        <p:spPr bwMode="auto">
          <a:xfrm>
            <a:off x="133804" y="2826371"/>
            <a:ext cx="808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lang="en-US" altLang="ko-KR" sz="1800" dirty="0" err="1">
                <a:latin typeface="Arial" panose="020B0604020202020204" pitchFamily="34" charset="0"/>
              </a:rPr>
              <a:t>Cần</a:t>
            </a:r>
            <a:r>
              <a:rPr lang="en-US" altLang="ko-KR" sz="1800" dirty="0">
                <a:latin typeface="Arial" panose="020B0604020202020204" pitchFamily="34" charset="0"/>
              </a:rPr>
              <a:t> 2L / </a:t>
            </a:r>
            <a:r>
              <a:rPr lang="en-US" altLang="ko-KR" sz="1800" dirty="0" err="1">
                <a:latin typeface="Arial" panose="020B0604020202020204" pitchFamily="34" charset="0"/>
              </a:rPr>
              <a:t>ngày</a:t>
            </a:r>
            <a:r>
              <a:rPr lang="en-US" altLang="ko-KR" sz="1800" dirty="0">
                <a:latin typeface="Arial" panose="020B0604020202020204" pitchFamily="34" charset="0"/>
              </a:rPr>
              <a:t>. </a:t>
            </a:r>
            <a:r>
              <a:rPr lang="en-US" altLang="ko-KR" sz="1800" dirty="0" err="1">
                <a:latin typeface="Arial" panose="020B0604020202020204" pitchFamily="34" charset="0"/>
              </a:rPr>
              <a:t>Nhưng</a:t>
            </a:r>
            <a:r>
              <a:rPr lang="en-US" altLang="ko-KR" sz="1800" dirty="0">
                <a:latin typeface="Arial" panose="020B0604020202020204" pitchFamily="34" charset="0"/>
              </a:rPr>
              <a:t> </a:t>
            </a:r>
            <a:r>
              <a:rPr lang="en-US" altLang="ko-KR" sz="1800" dirty="0" err="1">
                <a:latin typeface="Arial" panose="020B0604020202020204" pitchFamily="34" charset="0"/>
              </a:rPr>
              <a:t>đa</a:t>
            </a:r>
            <a:r>
              <a:rPr lang="en-US" altLang="ko-KR" sz="1800" dirty="0">
                <a:latin typeface="Arial" panose="020B0604020202020204" pitchFamily="34" charset="0"/>
              </a:rPr>
              <a:t> </a:t>
            </a:r>
            <a:r>
              <a:rPr lang="en-US" altLang="ko-KR" sz="1800" dirty="0" err="1">
                <a:latin typeface="Arial" panose="020B0604020202020204" pitchFamily="34" charset="0"/>
              </a:rPr>
              <a:t>số</a:t>
            </a:r>
            <a:r>
              <a:rPr lang="en-US" altLang="ko-KR" sz="1800" dirty="0">
                <a:latin typeface="Arial" panose="020B0604020202020204" pitchFamily="34" charset="0"/>
              </a:rPr>
              <a:t> </a:t>
            </a:r>
            <a:r>
              <a:rPr lang="en-US" altLang="ko-KR" sz="1800" dirty="0" err="1">
                <a:latin typeface="Arial" panose="020B0604020202020204" pitchFamily="34" charset="0"/>
              </a:rPr>
              <a:t>chúng</a:t>
            </a:r>
            <a:r>
              <a:rPr lang="en-US" altLang="ko-KR" sz="1800" dirty="0">
                <a:latin typeface="Arial" panose="020B0604020202020204" pitchFamily="34" charset="0"/>
              </a:rPr>
              <a:t> ta </a:t>
            </a:r>
            <a:r>
              <a:rPr lang="en-US" altLang="ko-KR" sz="1800" dirty="0" err="1">
                <a:latin typeface="Arial" panose="020B0604020202020204" pitchFamily="34" charset="0"/>
              </a:rPr>
              <a:t>chỉ</a:t>
            </a:r>
            <a:r>
              <a:rPr lang="en-US" altLang="ko-KR" sz="1800" dirty="0">
                <a:latin typeface="Arial" panose="020B0604020202020204" pitchFamily="34" charset="0"/>
              </a:rPr>
              <a:t> </a:t>
            </a:r>
            <a:r>
              <a:rPr lang="en-US" altLang="ko-KR" sz="1800" dirty="0" err="1">
                <a:latin typeface="Arial" panose="020B0604020202020204" pitchFamily="34" charset="0"/>
              </a:rPr>
              <a:t>uống</a:t>
            </a:r>
            <a:r>
              <a:rPr lang="en-US" altLang="ko-KR" sz="1800" dirty="0">
                <a:latin typeface="Arial" panose="020B0604020202020204" pitchFamily="34" charset="0"/>
              </a:rPr>
              <a:t> 1/2</a:t>
            </a:r>
            <a:endParaRPr lang="ko-KR" altLang="en-US" sz="1800" dirty="0">
              <a:latin typeface="Arial" panose="020B0604020202020204" pitchFamily="34" charset="0"/>
            </a:endParaRPr>
          </a:p>
        </p:txBody>
      </p:sp>
      <p:pic>
        <p:nvPicPr>
          <p:cNvPr id="15" name="그림 11" descr="다이어트 물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/>
          <a:stretch>
            <a:fillRect/>
          </a:stretch>
        </p:blipFill>
        <p:spPr bwMode="auto">
          <a:xfrm>
            <a:off x="307975" y="3413538"/>
            <a:ext cx="2333625" cy="29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4"/>
          <p:cNvSpPr>
            <a:spLocks noChangeArrowheads="1"/>
          </p:cNvSpPr>
          <p:nvPr/>
        </p:nvSpPr>
        <p:spPr bwMode="auto">
          <a:xfrm>
            <a:off x="3077190" y="3243830"/>
            <a:ext cx="190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r" eaLnBrk="1" latinLnBrk="1" hangingPunct="1"/>
            <a:r>
              <a:rPr lang="en-US" altLang="ko-KR" sz="1800" dirty="0" err="1">
                <a:solidFill>
                  <a:srgbClr val="262673"/>
                </a:solidFill>
                <a:latin typeface="Arial" panose="020B0604020202020204" pitchFamily="34" charset="0"/>
              </a:rPr>
              <a:t>Nước</a:t>
            </a:r>
            <a:r>
              <a:rPr lang="en-US" altLang="ko-KR" sz="1800" dirty="0">
                <a:solidFill>
                  <a:srgbClr val="262673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262673"/>
                </a:solidFill>
                <a:latin typeface="Arial" panose="020B0604020202020204" pitchFamily="34" charset="0"/>
              </a:rPr>
              <a:t>tinh</a:t>
            </a:r>
            <a:r>
              <a:rPr lang="en-US" altLang="ko-KR" sz="1800" dirty="0">
                <a:solidFill>
                  <a:srgbClr val="262673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262673"/>
                </a:solidFill>
                <a:latin typeface="Arial" panose="020B0604020202020204" pitchFamily="34" charset="0"/>
              </a:rPr>
              <a:t>khiết</a:t>
            </a:r>
            <a:endParaRPr lang="en-US" altLang="ko-KR" sz="1800" dirty="0">
              <a:solidFill>
                <a:srgbClr val="262673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069627" y="1752600"/>
            <a:ext cx="153166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kumimoji="0" lang="en-US" altLang="ko-KR" sz="25000" dirty="0">
                <a:solidFill>
                  <a:srgbClr val="376092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2</a:t>
            </a:r>
            <a:endParaRPr kumimoji="0" lang="ko-KR" altLang="en-US" sz="25000" dirty="0">
              <a:solidFill>
                <a:srgbClr val="376092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774158" y="2797743"/>
            <a:ext cx="6080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eaLnBrk="1" latinLnBrk="1" hangingPunct="1"/>
            <a:r>
              <a:rPr kumimoji="0" lang="en-US" altLang="ko-KR" sz="10000" dirty="0">
                <a:solidFill>
                  <a:srgbClr val="376092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ℓ</a:t>
            </a:r>
            <a:endParaRPr kumimoji="0" lang="ko-KR" altLang="en-US" sz="10000" dirty="0">
              <a:solidFill>
                <a:srgbClr val="7F7F7F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1" t="33710" r="9174" b="29485"/>
          <a:stretch>
            <a:fillRect/>
          </a:stretch>
        </p:blipFill>
        <p:spPr bwMode="auto">
          <a:xfrm>
            <a:off x="3733800" y="4656138"/>
            <a:ext cx="18018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59464" r="15134" b="17216"/>
          <a:stretch>
            <a:fillRect/>
          </a:stretch>
        </p:blipFill>
        <p:spPr bwMode="auto">
          <a:xfrm>
            <a:off x="5784850" y="4745038"/>
            <a:ext cx="27701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9"/>
          <p:cNvSpPr>
            <a:spLocks noChangeArrowheads="1"/>
          </p:cNvSpPr>
          <p:nvPr/>
        </p:nvSpPr>
        <p:spPr bwMode="auto">
          <a:xfrm>
            <a:off x="4046538" y="6411913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r" eaLnBrk="1" latinLnBrk="1" hangingPunct="1"/>
            <a:r>
              <a:rPr lang="en-US" altLang="ko-KR" sz="1800">
                <a:latin typeface="Arial" panose="020B0604020202020204" pitchFamily="34" charset="0"/>
              </a:rPr>
              <a:t>Cần uống </a:t>
            </a:r>
          </a:p>
        </p:txBody>
      </p:sp>
      <p:sp>
        <p:nvSpPr>
          <p:cNvPr id="22" name="직사각형 10"/>
          <p:cNvSpPr>
            <a:spLocks noChangeArrowheads="1"/>
          </p:cNvSpPr>
          <p:nvPr/>
        </p:nvSpPr>
        <p:spPr bwMode="auto">
          <a:xfrm>
            <a:off x="6283325" y="64119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r" eaLnBrk="1" latinLnBrk="1" hangingPunct="1"/>
            <a:r>
              <a:rPr lang="en-US" altLang="ko-KR" sz="1800">
                <a:latin typeface="Arial" panose="020B0604020202020204" pitchFamily="34" charset="0"/>
              </a:rPr>
              <a:t>Nam giới</a:t>
            </a:r>
          </a:p>
        </p:txBody>
      </p:sp>
      <p:sp>
        <p:nvSpPr>
          <p:cNvPr id="23" name="직사각형 11"/>
          <p:cNvSpPr>
            <a:spLocks noChangeArrowheads="1"/>
          </p:cNvSpPr>
          <p:nvPr/>
        </p:nvSpPr>
        <p:spPr bwMode="auto">
          <a:xfrm>
            <a:off x="7538414" y="64119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r" eaLnBrk="1" latinLnBrk="1" hangingPunct="1"/>
            <a:r>
              <a:rPr lang="en-US" altLang="ko-KR" sz="1800">
                <a:latin typeface="Arial" panose="020B0604020202020204" pitchFamily="34" charset="0"/>
              </a:rPr>
              <a:t>Nữ giới 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430456" y="3741198"/>
            <a:ext cx="411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algn="ctr" eaLnBrk="1" latinLnBrk="1" hangingPunct="1"/>
            <a:r>
              <a:rPr kumimoji="0" lang="en-US" altLang="ko-KR" sz="2800" dirty="0" err="1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Bạn</a:t>
            </a:r>
            <a:r>
              <a:rPr kumimoji="0" lang="en-US" altLang="ko-KR" sz="2800" dirty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cần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uống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bao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nhiêu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nước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một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 </a:t>
            </a:r>
            <a:r>
              <a:rPr kumimoji="0" lang="en-US" altLang="ko-KR" sz="2800" dirty="0" err="1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ngày</a:t>
            </a:r>
            <a:r>
              <a:rPr kumimoji="0" lang="en-US" altLang="ko-KR" sz="2800" dirty="0" smtClean="0">
                <a:solidFill>
                  <a:srgbClr val="376092"/>
                </a:solidFill>
                <a:latin typeface="+mn-lt"/>
                <a:ea typeface="맑은 고딕" panose="020B0503020000020004" pitchFamily="34" charset="-127"/>
              </a:rPr>
              <a:t>?</a:t>
            </a:r>
            <a:endParaRPr kumimoji="0" lang="ko-KR" altLang="en-US" sz="2800" dirty="0">
              <a:solidFill>
                <a:srgbClr val="376092"/>
              </a:solidFill>
              <a:latin typeface="+mn-lt"/>
              <a:ea typeface="맑은 고딕" panose="020B0503020000020004" pitchFamily="34" charset="-127"/>
            </a:endParaRPr>
          </a:p>
        </p:txBody>
      </p:sp>
      <p:sp>
        <p:nvSpPr>
          <p:cNvPr id="25" name="직사각형 5"/>
          <p:cNvSpPr>
            <a:spLocks noChangeArrowheads="1"/>
          </p:cNvSpPr>
          <p:nvPr/>
        </p:nvSpPr>
        <p:spPr bwMode="auto">
          <a:xfrm>
            <a:off x="0" y="85546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Dotum" pitchFamily="34" charset="-127"/>
                <a:ea typeface="Dotum" pitchFamily="34" charset="-127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Một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giải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pháp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an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toàn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nhất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cho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nguồn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nước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của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bạn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sử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dụng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máy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lọc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ko-KR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nước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RO ?</a:t>
            </a:r>
            <a:endParaRPr lang="ko-KR" alt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4" y="63875"/>
            <a:ext cx="1088363" cy="5666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3975" y="66359"/>
            <a:ext cx="687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I. TỔNG QUAN VỀ MÁY LỌC NƯỚC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188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15622" y="762000"/>
            <a:ext cx="9138983" cy="481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FontTx/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 NEO AMBIENT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NEO AMBIENT- 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endParaRPr lang="en-US" sz="2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319" y="1219200"/>
            <a:ext cx="9123362" cy="5369194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kali...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gout.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UV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 – 70%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400ml 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" y="63875"/>
            <a:ext cx="1104901" cy="566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160337"/>
            <a:ext cx="687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I. TỔNG QUAN VỀ MÁY LỌC NƯỚC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4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4" y="58691"/>
            <a:ext cx="1104901" cy="56661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-34119" y="690067"/>
            <a:ext cx="8970962" cy="651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RO NEO AMBIENT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150420"/>
            <a:ext cx="7365378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Sản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phẩm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thiết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kiểu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dáng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phong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trung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sang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trọng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tông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trắng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đạo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vỏ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nhựa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cao cấp, sang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trọng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phù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bền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mầu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cao. </a:t>
            </a: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cấp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bên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dưới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giúp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sạch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so,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khử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so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loại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máy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 cấp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RO 100 GPD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khẩu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Quốc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suất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24l/h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gấp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Dow 50GPD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giúp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thoải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mái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lo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thiếu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sạch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Hệ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thống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toán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phù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loại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nguồn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lấy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riêng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biệt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nấu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uống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nóng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thiết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thông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thoải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mái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lựa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Thao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lắp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đặt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dễ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dàng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tiện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lợi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chỉ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thao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dây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đơn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giản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Clock (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khóa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dòng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NEO – HOT). An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gia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R="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MLN NEO AMBIENT –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lựa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thông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gia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đình</a:t>
            </a:r>
            <a:endParaRPr lang="en-US" sz="1800" i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795" y="1159670"/>
            <a:ext cx="1447799" cy="2246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5187" y="353218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NEO AMBIENT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996987"/>
            <a:ext cx="1612575" cy="23900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61912" y="6431222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NEO AMBIENT - </a:t>
            </a:r>
            <a:r>
              <a:rPr lang="en-US" b="1" dirty="0" smtClean="0"/>
              <a:t>HOT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4347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4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4" y="58691"/>
            <a:ext cx="1104901" cy="56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24640"/>
            <a:ext cx="4267200" cy="516464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673005"/>
            <a:ext cx="8970962" cy="4904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latinLnBrk="1" hangingPunct="1">
              <a:buNone/>
              <a:tabLst>
                <a:tab pos="228600" algn="l"/>
              </a:tabLst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2.2.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MLN RO NEO AMBIENT</a:t>
            </a:r>
            <a:endParaRPr lang="en-US" sz="2000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598" y="1007270"/>
            <a:ext cx="5215596" cy="578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PP 5 Micron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than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hoạt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GAC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CTO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PP 1 Micron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RO ( PTC 100 GPD 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oxy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bóng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gốm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khoáng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ion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âm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Lõi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cacbon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OCB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Đèn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UV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Bình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thấp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điện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Máy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bơm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HF 9100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Nguồn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Adaptor 1.5A – 220ACV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Van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áp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cao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Flow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bút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150 CC 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Vòi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chế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Nguồn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đèn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UV 220 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8759" y="622904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SƠ ĐỒ MLN NEO AMBIENT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29183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26"/>
            <a:ext cx="9144000" cy="152400"/>
          </a:xfrm>
          <a:prstGeom prst="rect">
            <a:avLst/>
          </a:prstGeom>
        </p:spPr>
      </p:pic>
      <p:sp>
        <p:nvSpPr>
          <p:cNvPr id="4" name="AutoShape 4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ésultat de recherche d'images pour &quot;nuoc sach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171" y="690156"/>
            <a:ext cx="6062009" cy="363388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28600" algn="l"/>
              </a:tabLst>
            </a:pP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2.3.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Sơ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đồ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MLN NEO AMBIENT </a:t>
            </a:r>
            <a:endParaRPr lang="en-US" altLang="en-US" sz="2000" dirty="0" smtClean="0">
              <a:solidFill>
                <a:srgbClr val="00B0F0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1" y="58670"/>
            <a:ext cx="1104901" cy="56661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557916" y="4242434"/>
            <a:ext cx="914400" cy="62525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Bơm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latin typeface="+mj-lt"/>
              </a:rPr>
              <a:t>HF9100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002038" y="4248379"/>
            <a:ext cx="838200" cy="63097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Van áp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thấp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5824828" y="4242434"/>
            <a:ext cx="838200" cy="64212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Van điện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từ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228778" y="5244408"/>
            <a:ext cx="990600" cy="609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Nước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đầu vào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3289" y="5255942"/>
            <a:ext cx="685800" cy="14478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109663" y="5255942"/>
            <a:ext cx="685800" cy="1447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2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893610" y="5259660"/>
            <a:ext cx="685800" cy="1447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3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1701247" y="5259660"/>
            <a:ext cx="685800" cy="1447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smtClean="0">
              <a:solidFill>
                <a:srgbClr val="7030A0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Cốc lọc thô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accent4"/>
                </a:solidFill>
                <a:latin typeface="+mj-lt"/>
              </a:rPr>
              <a:t>số 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73476" y="3331538"/>
            <a:ext cx="2743200" cy="552777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MÀNG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LỌC RO 100 GPD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67" name="Straight Arrow Connector 66"/>
          <p:cNvCxnSpPr>
            <a:stCxn id="63" idx="1"/>
          </p:cNvCxnSpPr>
          <p:nvPr/>
        </p:nvCxnSpPr>
        <p:spPr bwMode="auto">
          <a:xfrm flipH="1">
            <a:off x="6951859" y="5549208"/>
            <a:ext cx="288000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 bwMode="auto">
          <a:xfrm flipV="1">
            <a:off x="6063479" y="4563866"/>
            <a:ext cx="1776759" cy="528615"/>
          </a:xfrm>
          <a:prstGeom prst="bentConnector3">
            <a:avLst>
              <a:gd name="adj1" fmla="val 112866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 bwMode="auto">
          <a:xfrm rot="16200000" flipH="1">
            <a:off x="5922001" y="5270810"/>
            <a:ext cx="459059" cy="128240"/>
          </a:xfrm>
          <a:prstGeom prst="bentConnector3">
            <a:avLst>
              <a:gd name="adj1" fmla="val 101012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1" idx="1"/>
            <a:endCxn id="62" idx="3"/>
          </p:cNvCxnSpPr>
          <p:nvPr/>
        </p:nvCxnSpPr>
        <p:spPr bwMode="auto">
          <a:xfrm flipH="1" flipV="1">
            <a:off x="6663028" y="4563496"/>
            <a:ext cx="339010" cy="37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2" idx="1"/>
            <a:endCxn id="9" idx="3"/>
          </p:cNvCxnSpPr>
          <p:nvPr/>
        </p:nvCxnSpPr>
        <p:spPr bwMode="auto">
          <a:xfrm flipH="1" flipV="1">
            <a:off x="5472316" y="4555063"/>
            <a:ext cx="352512" cy="843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 bwMode="auto">
          <a:xfrm rot="10800000" flipH="1" flipV="1">
            <a:off x="4532142" y="4540403"/>
            <a:ext cx="716930" cy="993250"/>
          </a:xfrm>
          <a:prstGeom prst="bentConnector4">
            <a:avLst>
              <a:gd name="adj1" fmla="val -31886"/>
              <a:gd name="adj2" fmla="val 54511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flipH="1">
            <a:off x="4804191" y="5511352"/>
            <a:ext cx="444881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 bwMode="auto">
          <a:xfrm flipH="1">
            <a:off x="3579410" y="5533654"/>
            <a:ext cx="508317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 bwMode="auto">
          <a:xfrm flipH="1">
            <a:off x="2387047" y="5540709"/>
            <a:ext cx="483109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0" name="Elbow Connector 1029"/>
          <p:cNvCxnSpPr/>
          <p:nvPr/>
        </p:nvCxnSpPr>
        <p:spPr bwMode="auto">
          <a:xfrm flipV="1">
            <a:off x="1701247" y="4038755"/>
            <a:ext cx="5394612" cy="1501954"/>
          </a:xfrm>
          <a:prstGeom prst="bentConnector3">
            <a:avLst>
              <a:gd name="adj1" fmla="val -5605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3" name="Elbow Connector 1032"/>
          <p:cNvCxnSpPr/>
          <p:nvPr/>
        </p:nvCxnSpPr>
        <p:spPr bwMode="auto">
          <a:xfrm rot="10800000">
            <a:off x="6316676" y="3646312"/>
            <a:ext cx="779183" cy="373794"/>
          </a:xfrm>
          <a:prstGeom prst="bentConnector3">
            <a:avLst>
              <a:gd name="adj1" fmla="val -747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8" name="Rounded Rectangle 1037"/>
          <p:cNvSpPr/>
          <p:nvPr/>
        </p:nvSpPr>
        <p:spPr bwMode="auto">
          <a:xfrm>
            <a:off x="1858817" y="3607926"/>
            <a:ext cx="1056459" cy="22860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FLOW</a:t>
            </a: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150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1052" name="Straight Arrow Connector 1051"/>
          <p:cNvCxnSpPr/>
          <p:nvPr/>
        </p:nvCxnSpPr>
        <p:spPr bwMode="auto">
          <a:xfrm flipH="1" flipV="1">
            <a:off x="2910086" y="3749702"/>
            <a:ext cx="65235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9" name="Rectangle 1058"/>
          <p:cNvSpPr/>
          <p:nvPr/>
        </p:nvSpPr>
        <p:spPr bwMode="auto">
          <a:xfrm>
            <a:off x="892737" y="3687096"/>
            <a:ext cx="707464" cy="19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NƯỚC</a:t>
            </a: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THẢI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cxnSp>
        <p:nvCxnSpPr>
          <p:cNvPr id="1063" name="Straight Arrow Connector 1062"/>
          <p:cNvCxnSpPr/>
          <p:nvPr/>
        </p:nvCxnSpPr>
        <p:spPr bwMode="auto">
          <a:xfrm flipH="1">
            <a:off x="1494158" y="3733860"/>
            <a:ext cx="36465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9" name="Rounded Rectangle 1068"/>
          <p:cNvSpPr/>
          <p:nvPr/>
        </p:nvSpPr>
        <p:spPr bwMode="auto">
          <a:xfrm>
            <a:off x="3833568" y="2875722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Lõi bóng gốm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088" name="Rounded Rectangle 1087"/>
          <p:cNvSpPr/>
          <p:nvPr/>
        </p:nvSpPr>
        <p:spPr bwMode="auto">
          <a:xfrm>
            <a:off x="1898747" y="3280900"/>
            <a:ext cx="1011339" cy="24980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smtClean="0">
                <a:latin typeface="+mj-lt"/>
              </a:rPr>
              <a:t>ÁP CAO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3833568" y="2465216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Lõi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khoáng đá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3846268" y="2049013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Lõi ion âm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3846268" y="1635626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Lõi cacbon OCB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164" name="Rounded Rectangle 163"/>
          <p:cNvSpPr/>
          <p:nvPr/>
        </p:nvSpPr>
        <p:spPr bwMode="auto">
          <a:xfrm>
            <a:off x="3826006" y="1190002"/>
            <a:ext cx="2158778" cy="3392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rgbClr val="7030A0"/>
                </a:solidFill>
                <a:latin typeface="+mj-lt"/>
              </a:rPr>
              <a:t>Đèn UV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cxnSp>
        <p:nvCxnSpPr>
          <p:cNvPr id="1090" name="Elbow Connector 1089"/>
          <p:cNvCxnSpPr>
            <a:endCxn id="1088" idx="3"/>
          </p:cNvCxnSpPr>
          <p:nvPr/>
        </p:nvCxnSpPr>
        <p:spPr bwMode="auto">
          <a:xfrm rot="10800000" flipV="1">
            <a:off x="2910087" y="3405697"/>
            <a:ext cx="652359" cy="105"/>
          </a:xfrm>
          <a:prstGeom prst="bent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3" name="Oval 1092"/>
          <p:cNvSpPr/>
          <p:nvPr/>
        </p:nvSpPr>
        <p:spPr bwMode="auto">
          <a:xfrm>
            <a:off x="105325" y="5255942"/>
            <a:ext cx="1065669" cy="153028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BÌNH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TÍCH ÁP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1095" name="Elbow Connector 1094"/>
          <p:cNvCxnSpPr>
            <a:stCxn id="1088" idx="1"/>
            <a:endCxn id="1093" idx="0"/>
          </p:cNvCxnSpPr>
          <p:nvPr/>
        </p:nvCxnSpPr>
        <p:spPr bwMode="auto">
          <a:xfrm rot="10800000" flipV="1">
            <a:off x="638161" y="3405802"/>
            <a:ext cx="1260587" cy="1850139"/>
          </a:xfrm>
          <a:prstGeom prst="bentConnector2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7" name="Elbow Connector 1096"/>
          <p:cNvCxnSpPr>
            <a:endCxn id="1069" idx="1"/>
          </p:cNvCxnSpPr>
          <p:nvPr/>
        </p:nvCxnSpPr>
        <p:spPr bwMode="auto">
          <a:xfrm flipV="1">
            <a:off x="1389723" y="3045360"/>
            <a:ext cx="2443845" cy="360337"/>
          </a:xfrm>
          <a:prstGeom prst="bentConnector3">
            <a:avLst>
              <a:gd name="adj1" fmla="val -563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9" name="Rounded Rectangle 1098"/>
          <p:cNvSpPr/>
          <p:nvPr/>
        </p:nvSpPr>
        <p:spPr bwMode="auto">
          <a:xfrm>
            <a:off x="221110" y="1382107"/>
            <a:ext cx="834097" cy="66623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Nước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nấu ăn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1103" name="Straight Arrow Connector 1102"/>
          <p:cNvCxnSpPr>
            <a:endCxn id="1099" idx="2"/>
          </p:cNvCxnSpPr>
          <p:nvPr/>
        </p:nvCxnSpPr>
        <p:spPr bwMode="auto">
          <a:xfrm flipV="1">
            <a:off x="638158" y="2048339"/>
            <a:ext cx="1" cy="135735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5" name="Elbow Connector 1104"/>
          <p:cNvCxnSpPr>
            <a:stCxn id="1069" idx="3"/>
            <a:endCxn id="161" idx="3"/>
          </p:cNvCxnSpPr>
          <p:nvPr/>
        </p:nvCxnSpPr>
        <p:spPr bwMode="auto">
          <a:xfrm flipV="1">
            <a:off x="5992346" y="2634854"/>
            <a:ext cx="12700" cy="410506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7" name="Elbow Connector 1106"/>
          <p:cNvCxnSpPr>
            <a:stCxn id="161" idx="1"/>
            <a:endCxn id="162" idx="1"/>
          </p:cNvCxnSpPr>
          <p:nvPr/>
        </p:nvCxnSpPr>
        <p:spPr bwMode="auto">
          <a:xfrm rot="10800000" flipH="1">
            <a:off x="3833568" y="2218652"/>
            <a:ext cx="12700" cy="416203"/>
          </a:xfrm>
          <a:prstGeom prst="bentConnector3">
            <a:avLst>
              <a:gd name="adj1" fmla="val -180000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9" name="Elbow Connector 1108"/>
          <p:cNvCxnSpPr>
            <a:stCxn id="162" idx="3"/>
            <a:endCxn id="163" idx="3"/>
          </p:cNvCxnSpPr>
          <p:nvPr/>
        </p:nvCxnSpPr>
        <p:spPr bwMode="auto">
          <a:xfrm flipV="1">
            <a:off x="6005046" y="1805264"/>
            <a:ext cx="12700" cy="413387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1" name="Elbow Connector 1110"/>
          <p:cNvCxnSpPr>
            <a:stCxn id="163" idx="1"/>
            <a:endCxn id="164" idx="1"/>
          </p:cNvCxnSpPr>
          <p:nvPr/>
        </p:nvCxnSpPr>
        <p:spPr bwMode="auto">
          <a:xfrm rot="10800000">
            <a:off x="3826006" y="1359640"/>
            <a:ext cx="20262" cy="445624"/>
          </a:xfrm>
          <a:prstGeom prst="bentConnector3">
            <a:avLst>
              <a:gd name="adj1" fmla="val 1228220"/>
            </a:avLst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3" name="Straight Arrow Connector 1112"/>
          <p:cNvCxnSpPr>
            <a:stCxn id="164" idx="3"/>
          </p:cNvCxnSpPr>
          <p:nvPr/>
        </p:nvCxnSpPr>
        <p:spPr bwMode="auto">
          <a:xfrm flipV="1">
            <a:off x="5984784" y="1359639"/>
            <a:ext cx="593226" cy="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4" name="Rounded Rectangle 1113"/>
          <p:cNvSpPr/>
          <p:nvPr/>
        </p:nvSpPr>
        <p:spPr bwMode="auto">
          <a:xfrm>
            <a:off x="6603510" y="1080594"/>
            <a:ext cx="1325833" cy="64733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Nước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tinh khiết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5219" y="101063"/>
            <a:ext cx="80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II. CẤU TẠO VÀ NGUYÊN LÝ LÀM VIỆC MLN RO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NEO AMBIENT </a:t>
            </a:r>
          </a:p>
        </p:txBody>
      </p:sp>
    </p:spTree>
    <p:extLst>
      <p:ext uri="{BB962C8B-B14F-4D97-AF65-F5344CB8AC3E}">
        <p14:creationId xmlns:p14="http://schemas.microsoft.com/office/powerpoint/2010/main" val="19906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hermosets_Template">
  <a:themeElements>
    <a:clrScheme name="9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Thermosets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hermosets_Template">
  <a:themeElements>
    <a:clrScheme name="9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Thermosets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21957</TotalTime>
  <Words>7603</Words>
  <Application>Microsoft Office PowerPoint</Application>
  <PresentationFormat>On-screen Show (4:3)</PresentationFormat>
  <Paragraphs>869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맑은 고딕</vt:lpstr>
      <vt:lpstr>.VnTime</vt:lpstr>
      <vt:lpstr>Arial</vt:lpstr>
      <vt:lpstr>Arial Narrow</vt:lpstr>
      <vt:lpstr>Calibri</vt:lpstr>
      <vt:lpstr>Dotum</vt:lpstr>
      <vt:lpstr>굴림</vt:lpstr>
      <vt:lpstr>굴림</vt:lpstr>
      <vt:lpstr>MS Mincho</vt:lpstr>
      <vt:lpstr>Times New Roman</vt:lpstr>
      <vt:lpstr>Wingdings</vt:lpstr>
      <vt:lpstr>Default Design</vt:lpstr>
      <vt:lpstr>4_Thermosets_Template</vt:lpstr>
      <vt:lpstr>5_Thermosets_Template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VI: QUY CHẾ BẢO HÀNH MÁY LỌC NƯỚC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Qu¸ tr×nhnghiªn cøu s¶n phÈm</dc:title>
  <dc:creator>ADMIN</dc:creator>
  <cp:lastModifiedBy>Admin</cp:lastModifiedBy>
  <cp:revision>1348</cp:revision>
  <cp:lastPrinted>2020-06-13T06:49:12Z</cp:lastPrinted>
  <dcterms:created xsi:type="dcterms:W3CDTF">2004-10-01T04:21:23Z</dcterms:created>
  <dcterms:modified xsi:type="dcterms:W3CDTF">2020-08-12T01:12:37Z</dcterms:modified>
</cp:coreProperties>
</file>